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743" r:id="rId3"/>
    <p:sldId id="490" r:id="rId4"/>
    <p:sldId id="875" r:id="rId5"/>
    <p:sldId id="550" r:id="rId6"/>
    <p:sldId id="302" r:id="rId7"/>
    <p:sldId id="974" r:id="rId8"/>
    <p:sldId id="984" r:id="rId9"/>
    <p:sldId id="973" r:id="rId10"/>
    <p:sldId id="283" r:id="rId11"/>
    <p:sldId id="293" r:id="rId12"/>
    <p:sldId id="621" r:id="rId13"/>
    <p:sldId id="286" r:id="rId14"/>
    <p:sldId id="260" r:id="rId15"/>
    <p:sldId id="292" r:id="rId16"/>
    <p:sldId id="280" r:id="rId17"/>
    <p:sldId id="269" r:id="rId18"/>
    <p:sldId id="261" r:id="rId19"/>
    <p:sldId id="265" r:id="rId20"/>
    <p:sldId id="277" r:id="rId21"/>
    <p:sldId id="268" r:id="rId22"/>
    <p:sldId id="291" r:id="rId23"/>
    <p:sldId id="290" r:id="rId24"/>
    <p:sldId id="287" r:id="rId25"/>
    <p:sldId id="289" r:id="rId26"/>
    <p:sldId id="288" r:id="rId27"/>
    <p:sldId id="804" r:id="rId28"/>
    <p:sldId id="870" r:id="rId29"/>
    <p:sldId id="849" r:id="rId30"/>
    <p:sldId id="273" r:id="rId31"/>
    <p:sldId id="272" r:id="rId32"/>
    <p:sldId id="270" r:id="rId33"/>
    <p:sldId id="267" r:id="rId34"/>
    <p:sldId id="829" r:id="rId35"/>
    <p:sldId id="831" r:id="rId36"/>
    <p:sldId id="285" r:id="rId37"/>
    <p:sldId id="615" r:id="rId38"/>
    <p:sldId id="971" r:id="rId39"/>
    <p:sldId id="256"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875"/>
          </p14:sldIdLst>
        </p14:section>
        <p14:section name="タイトルなしのセクション" id="{2222DC94-E039-4F92-8293-E592BEC64C49}">
          <p14:sldIdLst>
            <p14:sldId id="550"/>
            <p14:sldId id="302"/>
            <p14:sldId id="974"/>
            <p14:sldId id="984"/>
            <p14:sldId id="973"/>
            <p14:sldId id="283"/>
            <p14:sldId id="293"/>
            <p14:sldId id="621"/>
            <p14:sldId id="286"/>
            <p14:sldId id="260"/>
            <p14:sldId id="292"/>
            <p14:sldId id="280"/>
            <p14:sldId id="269"/>
            <p14:sldId id="261"/>
            <p14:sldId id="265"/>
            <p14:sldId id="277"/>
            <p14:sldId id="268"/>
            <p14:sldId id="291"/>
            <p14:sldId id="290"/>
            <p14:sldId id="287"/>
            <p14:sldId id="289"/>
            <p14:sldId id="288"/>
            <p14:sldId id="804"/>
            <p14:sldId id="870"/>
            <p14:sldId id="849"/>
            <p14:sldId id="273"/>
            <p14:sldId id="272"/>
            <p14:sldId id="270"/>
            <p14:sldId id="267"/>
            <p14:sldId id="829"/>
            <p14:sldId id="831"/>
            <p14:sldId id="285"/>
            <p14:sldId id="615"/>
            <p14:sldId id="971"/>
            <p14:sldId id="256"/>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94660"/>
  </p:normalViewPr>
  <p:slideViewPr>
    <p:cSldViewPr snapToGrid="0" showGuides="1">
      <p:cViewPr varScale="1">
        <p:scale>
          <a:sx n="103" d="100"/>
          <a:sy n="103" d="100"/>
        </p:scale>
        <p:origin x="132" y="258"/>
      </p:cViewPr>
      <p:guideLst>
        <p:guide orient="horz" pos="2183"/>
        <p:guide pos="3840"/>
      </p:guideLst>
    </p:cSldViewPr>
  </p:slideViewPr>
  <p:notesTextViewPr>
    <p:cViewPr>
      <p:scale>
        <a:sx n="1" d="1"/>
        <a:sy n="1" d="1"/>
      </p:scale>
      <p:origin x="0" y="0"/>
    </p:cViewPr>
  </p:notesTextViewPr>
  <p:sorterViewPr>
    <p:cViewPr varScale="1">
      <p:scale>
        <a:sx n="100" d="100"/>
        <a:sy n="100" d="100"/>
      </p:scale>
      <p:origin x="0" y="-223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2023/7/18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222222"/>
                </a:solidFill>
                <a:effectLst/>
                <a:latin typeface="Helvetica" panose="020B0604020202020204" pitchFamily="34" charset="0"/>
              </a:rPr>
              <a:t>対中武器輸出の最初の主役は日本最大の財閥・三井財閥の三井物産だったのだ。同社は清政府だけでなく、その社員を通じて革命党にも大量の武器を売った。さらに革命党が極度の財政難に陥ると、金を貸そうと繰り返し画策した。では日本の財閥はなぜ一時期革命党に武器を提供したのか？これには次のような背景がある。</a:t>
            </a:r>
            <a:r>
              <a:rPr lang="en-US" altLang="ja-JP" sz="1200" b="0" i="0" dirty="0">
                <a:solidFill>
                  <a:srgbClr val="222222"/>
                </a:solidFill>
                <a:effectLst/>
                <a:latin typeface="Helvetica" panose="020B0604020202020204" pitchFamily="34" charset="0"/>
              </a:rPr>
              <a:t>1894</a:t>
            </a:r>
            <a:r>
              <a:rPr lang="ja-JP" altLang="en-US" sz="1200" b="0" i="0" dirty="0">
                <a:solidFill>
                  <a:srgbClr val="222222"/>
                </a:solidFill>
                <a:effectLst/>
                <a:latin typeface="Helvetica" panose="020B0604020202020204" pitchFamily="34" charset="0"/>
              </a:rPr>
              <a:t>年の甲午戦争後、銃砲を中心に日本の武器製造技術は大きく発展。生産過剰を受け、政府は三井物産を通じて海外に武器を輸出する政策をとった。</a:t>
            </a:r>
            <a:r>
              <a:rPr lang="en-US" altLang="ja-JP" sz="1200" b="0" i="0" dirty="0">
                <a:solidFill>
                  <a:srgbClr val="222222"/>
                </a:solidFill>
                <a:effectLst/>
                <a:latin typeface="Helvetica" panose="020B0604020202020204" pitchFamily="34" charset="0"/>
              </a:rPr>
              <a:t>1904</a:t>
            </a:r>
            <a:r>
              <a:rPr lang="ja-JP" altLang="en-US" sz="1200" b="0" i="0" dirty="0">
                <a:solidFill>
                  <a:srgbClr val="222222"/>
                </a:solidFill>
                <a:effectLst/>
                <a:latin typeface="Helvetica" panose="020B0604020202020204" pitchFamily="34" charset="0"/>
              </a:rPr>
              <a:t>年から</a:t>
            </a:r>
            <a:r>
              <a:rPr lang="en-US" altLang="ja-JP" sz="1200" b="0" i="0" dirty="0">
                <a:solidFill>
                  <a:srgbClr val="222222"/>
                </a:solidFill>
                <a:effectLst/>
                <a:latin typeface="Helvetica" panose="020B0604020202020204" pitchFamily="34" charset="0"/>
              </a:rPr>
              <a:t>1905</a:t>
            </a:r>
            <a:r>
              <a:rPr lang="ja-JP" altLang="en-US" sz="1200" b="0" i="0" dirty="0">
                <a:solidFill>
                  <a:srgbClr val="222222"/>
                </a:solidFill>
                <a:effectLst/>
                <a:latin typeface="Helvetica" panose="020B0604020202020204" pitchFamily="34" charset="0"/>
              </a:rPr>
              <a:t>年の日露戦争期に銃砲生産能力はさらに数倍拡大し、戦後の余剰深刻化が予想されたため、海外輸出以外に良策はなくなった。だが</a:t>
            </a:r>
            <a:r>
              <a:rPr lang="en-US" altLang="ja-JP" sz="1200" b="0" i="0" dirty="0">
                <a:solidFill>
                  <a:srgbClr val="222222"/>
                </a:solidFill>
                <a:effectLst/>
                <a:latin typeface="Helvetica" panose="020B0604020202020204" pitchFamily="34" charset="0"/>
              </a:rPr>
              <a:t>1907</a:t>
            </a:r>
            <a:r>
              <a:rPr lang="ja-JP" altLang="en-US" sz="1200" b="0" i="0" dirty="0">
                <a:solidFill>
                  <a:srgbClr val="222222"/>
                </a:solidFill>
                <a:effectLst/>
                <a:latin typeface="Helvetica" panose="020B0604020202020204" pitchFamily="34" charset="0"/>
              </a:rPr>
              <a:t>年以降、ドイツ・クルップ社など欧州武器メーカーとの競争の結果、日本の対中武器輸出は急速に減少した。また、清朝の各級役所は武器を購入したくとも資金が不足していた。欧米が武器輸出と融資を一体化させたこともあり、日本の武器商は競争で劣勢に立たされた。そこで三井物産も取引先への融資を開始した。</a:t>
            </a:r>
            <a:br>
              <a:rPr lang="ja-JP" altLang="en-US" sz="1200" dirty="0"/>
            </a:br>
            <a:r>
              <a:rPr lang="ja-JP" altLang="en-US" sz="1200" b="0" i="0" dirty="0">
                <a:solidFill>
                  <a:srgbClr val="222222"/>
                </a:solidFill>
                <a:effectLst/>
                <a:latin typeface="Helvetica" panose="020B0604020202020204" pitchFamily="34" charset="0"/>
              </a:rPr>
              <a:t>　このことから、三井物産が革命党に武器を供与したのは輸出によって巨額の利益を得ると同時に、資金不足という革命党の弱点を利用して金を貸し、さらに大きな利益を得るためであったことがわかる。例えば「漢冶萍公司借款」合意で三井物産は革命政府に「将来中国の鉱山、鉄道、電気その他事業に外国人の参入を許可する際、同等の条件下では三井を優先する」ことを要求。「満州租借計画」借款合意で三井物産職員は日本政府の意向を受け、孫文に対し「もし満州を日本に委ねるなら、補償として、日本側は</a:t>
            </a:r>
            <a:r>
              <a:rPr lang="en-US" altLang="ja-JP" sz="1200" b="0" i="0" dirty="0">
                <a:solidFill>
                  <a:srgbClr val="222222"/>
                </a:solidFill>
                <a:effectLst/>
                <a:latin typeface="Helvetica" panose="020B0604020202020204" pitchFamily="34" charset="0"/>
              </a:rPr>
              <a:t>『</a:t>
            </a:r>
            <a:r>
              <a:rPr lang="ja-JP" altLang="en-US" sz="1200" b="0" i="0" dirty="0">
                <a:solidFill>
                  <a:srgbClr val="222222"/>
                </a:solidFill>
                <a:effectLst/>
                <a:latin typeface="Helvetica" panose="020B0604020202020204" pitchFamily="34" charset="0"/>
              </a:rPr>
              <a:t>特殊な援助</a:t>
            </a:r>
            <a:r>
              <a:rPr lang="en-US" altLang="ja-JP" sz="1200" b="0" i="0" dirty="0">
                <a:solidFill>
                  <a:srgbClr val="222222"/>
                </a:solidFill>
                <a:effectLst/>
                <a:latin typeface="Helvetica" panose="020B0604020202020204" pitchFamily="34" charset="0"/>
              </a:rPr>
              <a:t>』</a:t>
            </a:r>
            <a:r>
              <a:rPr lang="ja-JP" altLang="en-US" sz="1200" b="0" i="0" dirty="0">
                <a:solidFill>
                  <a:srgbClr val="222222"/>
                </a:solidFill>
                <a:effectLst/>
                <a:latin typeface="Helvetica" panose="020B0604020202020204" pitchFamily="34" charset="0"/>
              </a:rPr>
              <a:t>提供の要求を必ず満たす」と提案してすらいる。孫文は「すでに時機を失している」として、これを断固拒絶した。前者の借款計画の動機が自社の利益にあるとすれば、後者の借款計画はすでに「中国革命支援」の名の下、当時の日本政府の中国侵略政策に積極的に協力する行為となっている。</a:t>
            </a:r>
            <a:br>
              <a:rPr lang="ja-JP" altLang="en-US" sz="1200" dirty="0"/>
            </a:br>
            <a:r>
              <a:rPr lang="ja-JP" altLang="en-US" sz="1200" b="0" i="0" dirty="0">
                <a:solidFill>
                  <a:srgbClr val="222222"/>
                </a:solidFill>
                <a:effectLst/>
                <a:latin typeface="Helvetica" panose="020B0604020202020204" pitchFamily="34" charset="0"/>
              </a:rPr>
              <a:t>　動機を問わないのであれば、確かに日本は客観的に政府から財界、民間人まで辛亥革命を一時期「支援」した。特に三井物産は一時期、革命党への重要な武器供与者だった。だが、支持するのが革命党であれ清政府であれ、当時の日本の統治者の目的はただ一つ。すなわち中国を弱体化させ、欧米列強と奪い合い、最終的には中国併呑の目的を達成することだったのだ。</a:t>
            </a:r>
            <a:endParaRPr lang="en-US" altLang="ja-JP" sz="1200" b="0" i="0" dirty="0">
              <a:solidFill>
                <a:srgbClr val="494949"/>
              </a:solidFill>
              <a:effectLst/>
              <a:latin typeface="DDG_ProximaNova"/>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B97116BA-13CA-4900-9F85-25916A90C733}" type="slidenum">
              <a:rPr kumimoji="1" lang="ja-JP" altLang="en-US" smtClean="0"/>
              <a:t>8</a:t>
            </a:fld>
            <a:endParaRPr kumimoji="1" lang="ja-JP" altLang="en-US"/>
          </a:p>
        </p:txBody>
      </p:sp>
    </p:spTree>
    <p:extLst>
      <p:ext uri="{BB962C8B-B14F-4D97-AF65-F5344CB8AC3E}">
        <p14:creationId xmlns:p14="http://schemas.microsoft.com/office/powerpoint/2010/main" val="288247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12</a:t>
            </a:fld>
            <a:endParaRPr kumimoji="1" lang="ja-JP" altLang="en-US"/>
          </a:p>
        </p:txBody>
      </p:sp>
    </p:spTree>
    <p:extLst>
      <p:ext uri="{BB962C8B-B14F-4D97-AF65-F5344CB8AC3E}">
        <p14:creationId xmlns:p14="http://schemas.microsoft.com/office/powerpoint/2010/main" val="255010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ja-JP" altLang="en-US" sz="1200" b="0" i="0" dirty="0">
                <a:solidFill>
                  <a:srgbClr val="333333"/>
                </a:solidFill>
                <a:effectLst/>
                <a:latin typeface="游ゴシック体"/>
              </a:rPr>
              <a:t>昭和</a:t>
            </a:r>
            <a:r>
              <a:rPr lang="en-US" altLang="ja-JP" sz="1200" b="0" i="0" dirty="0">
                <a:solidFill>
                  <a:srgbClr val="333333"/>
                </a:solidFill>
                <a:effectLst/>
                <a:latin typeface="游ゴシック体"/>
              </a:rPr>
              <a:t>9</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1934</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11</a:t>
            </a:r>
            <a:r>
              <a:rPr lang="ja-JP" altLang="en-US" sz="1200" b="0" i="0" dirty="0">
                <a:solidFill>
                  <a:srgbClr val="333333"/>
                </a:solidFill>
                <a:effectLst/>
                <a:latin typeface="游ゴシック体"/>
              </a:rPr>
              <a:t>月</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日、画期的な特急列車が運転を開始した。あじあ号である。満鉄がその看板とすべく技術の粋を集め、世に送り出した列車だった。</a:t>
            </a:r>
          </a:p>
          <a:p>
            <a:pPr algn="l" fontAlgn="base"/>
            <a:r>
              <a:rPr lang="ja-JP" altLang="en-US" sz="1200" b="0" i="0" dirty="0">
                <a:solidFill>
                  <a:srgbClr val="333333"/>
                </a:solidFill>
                <a:effectLst/>
                <a:latin typeface="游ゴシック体"/>
              </a:rPr>
              <a:t>運転されたのは昭和</a:t>
            </a:r>
            <a:r>
              <a:rPr lang="en-US" altLang="ja-JP" sz="1200" b="0" i="0" dirty="0">
                <a:solidFill>
                  <a:srgbClr val="333333"/>
                </a:solidFill>
                <a:effectLst/>
                <a:latin typeface="游ゴシック体"/>
              </a:rPr>
              <a:t>18</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1943</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月までの</a:t>
            </a:r>
            <a:r>
              <a:rPr lang="en-US" altLang="ja-JP" sz="1200" b="0" i="0" dirty="0">
                <a:solidFill>
                  <a:srgbClr val="333333"/>
                </a:solidFill>
                <a:effectLst/>
                <a:latin typeface="游ゴシック体"/>
              </a:rPr>
              <a:t>8</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4</a:t>
            </a:r>
            <a:r>
              <a:rPr lang="ja-JP" altLang="en-US" sz="1200" b="0" i="0" dirty="0">
                <a:solidFill>
                  <a:srgbClr val="333333"/>
                </a:solidFill>
                <a:effectLst/>
                <a:latin typeface="游ゴシック体"/>
              </a:rPr>
              <a:t>カ月だけだが、</a:t>
            </a:r>
            <a:r>
              <a:rPr lang="en-US" altLang="ja-JP" sz="1200" b="0" i="0" dirty="0">
                <a:solidFill>
                  <a:srgbClr val="333333"/>
                </a:solidFill>
                <a:effectLst/>
                <a:latin typeface="游ゴシック体"/>
              </a:rPr>
              <a:t>80</a:t>
            </a:r>
            <a:r>
              <a:rPr lang="ja-JP" altLang="en-US" sz="1200" b="0" i="0" dirty="0">
                <a:solidFill>
                  <a:srgbClr val="333333"/>
                </a:solidFill>
                <a:effectLst/>
                <a:latin typeface="游ゴシック体"/>
              </a:rPr>
              <a:t>年近く経った今日でも、満鉄と言えばまずイメージされるのがこの列車であり、人々に与えた印象は強烈なものであった。</a:t>
            </a:r>
          </a:p>
          <a:p>
            <a:pPr algn="l" fontAlgn="base"/>
            <a:r>
              <a:rPr lang="ja-JP" altLang="en-US" sz="1200" b="0" i="0" dirty="0">
                <a:solidFill>
                  <a:srgbClr val="333333"/>
                </a:solidFill>
                <a:effectLst/>
                <a:latin typeface="游ゴシック体"/>
              </a:rPr>
              <a:t>専用の機関車、パシナ形は動輪直径が</a:t>
            </a:r>
            <a:r>
              <a:rPr lang="en-US" altLang="ja-JP" sz="1200" b="0" i="0" dirty="0">
                <a:solidFill>
                  <a:srgbClr val="333333"/>
                </a:solidFill>
                <a:effectLst/>
                <a:latin typeface="游ゴシック体"/>
              </a:rPr>
              <a:t>2000</a:t>
            </a:r>
            <a:r>
              <a:rPr lang="ja-JP" altLang="en-US" sz="1200" b="0" i="0" dirty="0">
                <a:solidFill>
                  <a:srgbClr val="333333"/>
                </a:solidFill>
                <a:effectLst/>
                <a:latin typeface="游ゴシック体"/>
              </a:rPr>
              <a:t>ミリで、欧州の花形機関車と肩を並べている。外観は当時流行の流線型カバーで覆われ、藍色（諸説あり）に塗装されていた。何しろ見た目がカッコよく、一般の列車との差が大きかったので、現代の新幹線など足元にも及ばない人気だったようだ。</a:t>
            </a:r>
          </a:p>
          <a:p>
            <a:pPr algn="l" fontAlgn="base"/>
            <a:r>
              <a:rPr lang="ja-JP" altLang="en-US" sz="1200" b="0" i="0" dirty="0">
                <a:solidFill>
                  <a:srgbClr val="333333"/>
                </a:solidFill>
                <a:effectLst/>
                <a:latin typeface="游ゴシック体"/>
              </a:rPr>
              <a:t>客車の方も、専用に設計された流線型である。一般に満鉄の客車は内地の国鉄よりサイズが大きく、車体の長さが</a:t>
            </a:r>
            <a:r>
              <a:rPr lang="en-US" altLang="ja-JP" sz="1200" b="0" i="0" dirty="0">
                <a:solidFill>
                  <a:srgbClr val="333333"/>
                </a:solidFill>
                <a:effectLst/>
                <a:latin typeface="游ゴシック体"/>
              </a:rPr>
              <a:t>20〜24</a:t>
            </a:r>
            <a:r>
              <a:rPr lang="ja-JP" altLang="en-US" sz="1200" b="0" i="0" dirty="0">
                <a:solidFill>
                  <a:srgbClr val="333333"/>
                </a:solidFill>
                <a:effectLst/>
                <a:latin typeface="游ゴシック体"/>
              </a:rPr>
              <a:t>メートル、幅が</a:t>
            </a:r>
            <a:r>
              <a:rPr lang="en-US" altLang="ja-JP" sz="1200" b="0" i="0" dirty="0">
                <a:solidFill>
                  <a:srgbClr val="333333"/>
                </a:solidFill>
                <a:effectLst/>
                <a:latin typeface="游ゴシック体"/>
              </a:rPr>
              <a:t>3.1</a:t>
            </a:r>
            <a:r>
              <a:rPr lang="ja-JP" altLang="en-US" sz="1200" b="0" i="0" dirty="0">
                <a:solidFill>
                  <a:srgbClr val="333333"/>
                </a:solidFill>
                <a:effectLst/>
                <a:latin typeface="游ゴシック体"/>
              </a:rPr>
              <a:t>メートル（当時の国鉄客車は</a:t>
            </a:r>
            <a:r>
              <a:rPr lang="en-US" altLang="ja-JP" sz="1200" b="0" i="0" dirty="0">
                <a:solidFill>
                  <a:srgbClr val="333333"/>
                </a:solidFill>
                <a:effectLst/>
                <a:latin typeface="游ゴシック体"/>
              </a:rPr>
              <a:t>2.8</a:t>
            </a:r>
            <a:r>
              <a:rPr lang="ja-JP" altLang="en-US" sz="1200" b="0" i="0" dirty="0">
                <a:solidFill>
                  <a:srgbClr val="333333"/>
                </a:solidFill>
                <a:effectLst/>
                <a:latin typeface="游ゴシック体"/>
              </a:rPr>
              <a:t>メートル）ほどであった。</a:t>
            </a:r>
          </a:p>
          <a:p>
            <a:pPr algn="l" fontAlgn="base"/>
            <a:r>
              <a:rPr lang="ja-JP" altLang="en-US" sz="1200" b="0" i="0" dirty="0">
                <a:solidFill>
                  <a:srgbClr val="333333"/>
                </a:solidFill>
                <a:effectLst/>
                <a:latin typeface="游ゴシック体"/>
              </a:rPr>
              <a:t>満鉄の</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等寝台車などは欧州に倣ったのか、区分室（コンパートメント）式が多いが、あじあ号は昼行列車なので寝台車はなく、全て開放式の座席車である。</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等車は回転機構のある</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人掛け座席で、窓に向けて固定することもできた。</a:t>
            </a:r>
          </a:p>
          <a:p>
            <a:pPr algn="l" fontAlgn="base"/>
            <a:r>
              <a:rPr lang="ja-JP" altLang="en-US" sz="1200" b="0" i="0" dirty="0">
                <a:solidFill>
                  <a:srgbClr val="333333"/>
                </a:solidFill>
                <a:effectLst/>
                <a:latin typeface="游ゴシック体"/>
              </a:rPr>
              <a:t>ただし、リクライニング機構はまだなかった。</a:t>
            </a:r>
            <a:r>
              <a:rPr lang="en-US" altLang="ja-JP" sz="1200" b="0" i="0" dirty="0">
                <a:solidFill>
                  <a:srgbClr val="333333"/>
                </a:solidFill>
                <a:effectLst/>
                <a:latin typeface="游ゴシック体"/>
              </a:rPr>
              <a:t>3</a:t>
            </a:r>
            <a:r>
              <a:rPr lang="ja-JP" altLang="en-US" sz="1200" b="0" i="0" dirty="0">
                <a:solidFill>
                  <a:srgbClr val="333333"/>
                </a:solidFill>
                <a:effectLst/>
                <a:latin typeface="游ゴシック体"/>
              </a:rPr>
              <a:t>等車はゆったりしたボックス席である。最後尾</a:t>
            </a:r>
            <a:r>
              <a:rPr lang="en-US" altLang="ja-JP" sz="1200" b="0" i="0" dirty="0">
                <a:solidFill>
                  <a:srgbClr val="333333"/>
                </a:solidFill>
                <a:effectLst/>
                <a:latin typeface="游ゴシック体"/>
              </a:rPr>
              <a:t>7</a:t>
            </a:r>
            <a:r>
              <a:rPr lang="ja-JP" altLang="en-US" sz="1200" b="0" i="0" dirty="0">
                <a:solidFill>
                  <a:srgbClr val="333333"/>
                </a:solidFill>
                <a:effectLst/>
                <a:latin typeface="游ゴシック体"/>
              </a:rPr>
              <a:t>両目は展望車で、曲面ガラスが使われた展望サロンには、</a:t>
            </a:r>
            <a:r>
              <a:rPr lang="en-US" altLang="ja-JP" sz="1200" b="0" i="0" dirty="0">
                <a:solidFill>
                  <a:srgbClr val="333333"/>
                </a:solidFill>
                <a:effectLst/>
                <a:latin typeface="游ゴシック体"/>
              </a:rPr>
              <a:t>12</a:t>
            </a:r>
            <a:r>
              <a:rPr lang="ja-JP" altLang="en-US" sz="1200" b="0" i="0" dirty="0">
                <a:solidFill>
                  <a:srgbClr val="333333"/>
                </a:solidFill>
                <a:effectLst/>
                <a:latin typeface="游ゴシック体"/>
              </a:rPr>
              <a:t>人分のソファが置かれていた。</a:t>
            </a:r>
          </a:p>
          <a:p>
            <a:pPr algn="l" fontAlgn="base"/>
            <a:r>
              <a:rPr lang="ja-JP" altLang="en-US" sz="1200" b="0" i="0" dirty="0">
                <a:solidFill>
                  <a:srgbClr val="333333"/>
                </a:solidFill>
                <a:effectLst/>
                <a:latin typeface="游ゴシック体"/>
              </a:rPr>
              <a:t>特筆すべきは、窓が固定された完全空調だったことである。世界でもまだ非常に珍しく、国鉄で冷房を装備していたのは超特急燕 の食堂車ぐらいという時代である。居住性は群を抜いていた（ただし、結構故障もあったらしい）。</a:t>
            </a:r>
          </a:p>
          <a:p>
            <a:pPr algn="l" fontAlgn="base"/>
            <a:r>
              <a:rPr lang="ja-JP" altLang="en-US" sz="1200" b="0" i="0" dirty="0">
                <a:solidFill>
                  <a:srgbClr val="333333"/>
                </a:solidFill>
                <a:effectLst/>
                <a:latin typeface="游ゴシック体"/>
              </a:rPr>
              <a:t>当時の写真を見るに、座席をリクライニング化するだけで、現代でも充分看板列車として通用しそうだ。最高速度は</a:t>
            </a:r>
            <a:r>
              <a:rPr lang="en-US" altLang="ja-JP" sz="1200" b="0" i="0" dirty="0">
                <a:solidFill>
                  <a:srgbClr val="333333"/>
                </a:solidFill>
                <a:effectLst/>
                <a:latin typeface="游ゴシック体"/>
              </a:rPr>
              <a:t>130</a:t>
            </a:r>
            <a:r>
              <a:rPr lang="ja-JP" altLang="en-US" sz="1200" b="0" i="0" dirty="0">
                <a:solidFill>
                  <a:srgbClr val="333333"/>
                </a:solidFill>
                <a:effectLst/>
                <a:latin typeface="游ゴシック体"/>
              </a:rPr>
              <a:t>キロ、大連</a:t>
            </a:r>
            <a:r>
              <a:rPr lang="en-US" altLang="ja-JP" sz="1200" b="0" i="0" dirty="0">
                <a:solidFill>
                  <a:srgbClr val="333333"/>
                </a:solidFill>
                <a:effectLst/>
                <a:latin typeface="游ゴシック体"/>
              </a:rPr>
              <a:t>〜</a:t>
            </a:r>
            <a:r>
              <a:rPr lang="ja-JP" altLang="en-US" sz="1200" b="0" i="0" dirty="0">
                <a:solidFill>
                  <a:srgbClr val="333333"/>
                </a:solidFill>
                <a:effectLst/>
                <a:latin typeface="游ゴシック体"/>
              </a:rPr>
              <a:t>新京間の表定速度</a:t>
            </a:r>
            <a:r>
              <a:rPr lang="en-US" altLang="ja-JP" sz="1200" b="0" i="0" dirty="0">
                <a:solidFill>
                  <a:srgbClr val="333333"/>
                </a:solidFill>
                <a:effectLst/>
                <a:latin typeface="游ゴシック体"/>
              </a:rPr>
              <a:t>84</a:t>
            </a:r>
            <a:r>
              <a:rPr lang="ja-JP" altLang="en-US" sz="1200" b="0" i="0" dirty="0">
                <a:solidFill>
                  <a:srgbClr val="333333"/>
                </a:solidFill>
                <a:effectLst/>
                <a:latin typeface="游ゴシック体"/>
              </a:rPr>
              <a:t>キロ。現代のＪＲ在来線の特急電車と同等である。</a:t>
            </a:r>
          </a:p>
          <a:p>
            <a:pPr algn="l" fontAlgn="base"/>
            <a:r>
              <a:rPr lang="ja-JP" altLang="en-US" sz="1200" b="0" i="0" dirty="0">
                <a:solidFill>
                  <a:srgbClr val="333333"/>
                </a:solidFill>
                <a:effectLst/>
                <a:latin typeface="游ゴシック体"/>
              </a:rPr>
              <a:t>さすがに</a:t>
            </a:r>
            <a:r>
              <a:rPr lang="en-US" altLang="ja-JP" sz="1200" b="0" i="0" dirty="0">
                <a:solidFill>
                  <a:srgbClr val="333333"/>
                </a:solidFill>
                <a:effectLst/>
                <a:latin typeface="游ゴシック体"/>
              </a:rPr>
              <a:t>130</a:t>
            </a:r>
            <a:r>
              <a:rPr lang="ja-JP" altLang="en-US" sz="1200" b="0" i="0" dirty="0">
                <a:solidFill>
                  <a:srgbClr val="333333"/>
                </a:solidFill>
                <a:effectLst/>
                <a:latin typeface="游ゴシック体"/>
              </a:rPr>
              <a:t>キロとなると、前方視界の狭い蒸気機関車では、地上の信号を見過ごす恐れが出てくる。ご承知の通り新幹線では自動列車制御システムにより、速度信号が運転室に表示されるが、あじあ号も自動制御のような高度な仕組みではないものの、機関車の運転台に信号が表示されるようになっていたそうだ。</a:t>
            </a:r>
          </a:p>
          <a:p>
            <a:pPr algn="l" fontAlgn="base"/>
            <a:r>
              <a:rPr lang="ja-JP" altLang="en-US" sz="1200" b="0" i="0" dirty="0">
                <a:solidFill>
                  <a:srgbClr val="333333"/>
                </a:solidFill>
                <a:effectLst/>
                <a:latin typeface="游ゴシック体"/>
              </a:rPr>
              <a:t>これだけスペックの高い列車を走らせるには、その安全運行を支えるための様々な技術が必要であり、満鉄はそれを実行していたのである。しかも、計画決定から運行開始まで、たった</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カ月で全てをこなした。満鉄技術者の水準がいかに高かったかを示す事実だろう。</a:t>
            </a:r>
          </a:p>
          <a:p>
            <a:pPr algn="l" fontAlgn="base"/>
            <a:r>
              <a:rPr lang="ja-JP" altLang="en-US" sz="1200" b="0" i="0" dirty="0">
                <a:solidFill>
                  <a:srgbClr val="333333"/>
                </a:solidFill>
                <a:effectLst/>
                <a:latin typeface="游ゴシック体"/>
              </a:rPr>
              <a:t>昭和</a:t>
            </a:r>
            <a:r>
              <a:rPr lang="en-US" altLang="ja-JP" sz="1200" b="0" i="0" dirty="0">
                <a:solidFill>
                  <a:srgbClr val="333333"/>
                </a:solidFill>
                <a:effectLst/>
                <a:latin typeface="游ゴシック体"/>
              </a:rPr>
              <a:t>20</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1945</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8</a:t>
            </a:r>
            <a:r>
              <a:rPr lang="ja-JP" altLang="en-US" sz="1200" b="0" i="0" dirty="0">
                <a:solidFill>
                  <a:srgbClr val="333333"/>
                </a:solidFill>
                <a:effectLst/>
                <a:latin typeface="游ゴシック体"/>
              </a:rPr>
              <a:t>月、満洲国崩壊と共に満鉄も消滅した。あじあ号も、二度と復活することはなかった。だが、当時の国鉄の一段上を行っていた満鉄の技術は、形を変えて現代の鉄道にもどこかで引き継がれている。</a:t>
            </a:r>
          </a:p>
          <a:p>
            <a:endParaRPr kumimoji="1" lang="ja-JP" altLang="en-US" b="1" dirty="0"/>
          </a:p>
        </p:txBody>
      </p:sp>
      <p:sp>
        <p:nvSpPr>
          <p:cNvPr id="4" name="スライド番号プレースホルダー 3"/>
          <p:cNvSpPr>
            <a:spLocks noGrp="1"/>
          </p:cNvSpPr>
          <p:nvPr>
            <p:ph type="sldNum" sz="quarter" idx="5"/>
          </p:nvPr>
        </p:nvSpPr>
        <p:spPr/>
        <p:txBody>
          <a:bodyPr/>
          <a:lstStyle/>
          <a:p>
            <a:fld id="{B97116BA-13CA-4900-9F85-25916A90C733}" type="slidenum">
              <a:rPr kumimoji="1" lang="ja-JP" altLang="en-US" smtClean="0"/>
              <a:t>24</a:t>
            </a:fld>
            <a:endParaRPr kumimoji="1" lang="ja-JP" altLang="en-US"/>
          </a:p>
        </p:txBody>
      </p:sp>
    </p:spTree>
    <p:extLst>
      <p:ext uri="{BB962C8B-B14F-4D97-AF65-F5344CB8AC3E}">
        <p14:creationId xmlns:p14="http://schemas.microsoft.com/office/powerpoint/2010/main" val="27782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B97116BA-13CA-4900-9F85-25916A90C733}" type="slidenum">
              <a:rPr kumimoji="1" lang="ja-JP" altLang="en-US" smtClean="0"/>
              <a:t>25</a:t>
            </a:fld>
            <a:endParaRPr kumimoji="1" lang="ja-JP" altLang="en-US"/>
          </a:p>
        </p:txBody>
      </p:sp>
    </p:spTree>
    <p:extLst>
      <p:ext uri="{BB962C8B-B14F-4D97-AF65-F5344CB8AC3E}">
        <p14:creationId xmlns:p14="http://schemas.microsoft.com/office/powerpoint/2010/main" val="54966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ja-JP" altLang="en-US" sz="1200" b="0" i="0" dirty="0">
                <a:solidFill>
                  <a:srgbClr val="333333"/>
                </a:solidFill>
                <a:effectLst/>
                <a:latin typeface="游ゴシック体"/>
              </a:rPr>
              <a:t>昭和</a:t>
            </a:r>
            <a:r>
              <a:rPr lang="en-US" altLang="ja-JP" sz="1200" b="0" i="0" dirty="0">
                <a:solidFill>
                  <a:srgbClr val="333333"/>
                </a:solidFill>
                <a:effectLst/>
                <a:latin typeface="游ゴシック体"/>
              </a:rPr>
              <a:t>9</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1934</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11</a:t>
            </a:r>
            <a:r>
              <a:rPr lang="ja-JP" altLang="en-US" sz="1200" b="0" i="0" dirty="0">
                <a:solidFill>
                  <a:srgbClr val="333333"/>
                </a:solidFill>
                <a:effectLst/>
                <a:latin typeface="游ゴシック体"/>
              </a:rPr>
              <a:t>月</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日、画期的な特急列車が運転を開始した。あじあ号である。満鉄がその看板とすべく技術の粋を集め、世に送り出した列車だった。</a:t>
            </a:r>
          </a:p>
          <a:p>
            <a:pPr algn="l" fontAlgn="base"/>
            <a:r>
              <a:rPr lang="ja-JP" altLang="en-US" sz="1200" b="0" i="0" dirty="0">
                <a:solidFill>
                  <a:srgbClr val="333333"/>
                </a:solidFill>
                <a:effectLst/>
                <a:latin typeface="游ゴシック体"/>
              </a:rPr>
              <a:t>運転されたのは昭和</a:t>
            </a:r>
            <a:r>
              <a:rPr lang="en-US" altLang="ja-JP" sz="1200" b="0" i="0" dirty="0">
                <a:solidFill>
                  <a:srgbClr val="333333"/>
                </a:solidFill>
                <a:effectLst/>
                <a:latin typeface="游ゴシック体"/>
              </a:rPr>
              <a:t>18</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1943</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月までの</a:t>
            </a:r>
            <a:r>
              <a:rPr lang="en-US" altLang="ja-JP" sz="1200" b="0" i="0" dirty="0">
                <a:solidFill>
                  <a:srgbClr val="333333"/>
                </a:solidFill>
                <a:effectLst/>
                <a:latin typeface="游ゴシック体"/>
              </a:rPr>
              <a:t>8</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4</a:t>
            </a:r>
            <a:r>
              <a:rPr lang="ja-JP" altLang="en-US" sz="1200" b="0" i="0" dirty="0">
                <a:solidFill>
                  <a:srgbClr val="333333"/>
                </a:solidFill>
                <a:effectLst/>
                <a:latin typeface="游ゴシック体"/>
              </a:rPr>
              <a:t>カ月だけだが、</a:t>
            </a:r>
            <a:r>
              <a:rPr lang="en-US" altLang="ja-JP" sz="1200" b="0" i="0" dirty="0">
                <a:solidFill>
                  <a:srgbClr val="333333"/>
                </a:solidFill>
                <a:effectLst/>
                <a:latin typeface="游ゴシック体"/>
              </a:rPr>
              <a:t>80</a:t>
            </a:r>
            <a:r>
              <a:rPr lang="ja-JP" altLang="en-US" sz="1200" b="0" i="0" dirty="0">
                <a:solidFill>
                  <a:srgbClr val="333333"/>
                </a:solidFill>
                <a:effectLst/>
                <a:latin typeface="游ゴシック体"/>
              </a:rPr>
              <a:t>年近く経った今日でも、満鉄と言えばまずイメージされるのがこの列車であり、人々に与えた印象は強烈なものであった。</a:t>
            </a:r>
          </a:p>
          <a:p>
            <a:pPr algn="l" fontAlgn="base"/>
            <a:r>
              <a:rPr lang="ja-JP" altLang="en-US" sz="1200" b="0" i="0" dirty="0">
                <a:solidFill>
                  <a:srgbClr val="333333"/>
                </a:solidFill>
                <a:effectLst/>
                <a:latin typeface="游ゴシック体"/>
              </a:rPr>
              <a:t>専用の機関車、パシナ形は動輪直径が</a:t>
            </a:r>
            <a:r>
              <a:rPr lang="en-US" altLang="ja-JP" sz="1200" b="0" i="0" dirty="0">
                <a:solidFill>
                  <a:srgbClr val="333333"/>
                </a:solidFill>
                <a:effectLst/>
                <a:latin typeface="游ゴシック体"/>
              </a:rPr>
              <a:t>2000</a:t>
            </a:r>
            <a:r>
              <a:rPr lang="ja-JP" altLang="en-US" sz="1200" b="0" i="0" dirty="0">
                <a:solidFill>
                  <a:srgbClr val="333333"/>
                </a:solidFill>
                <a:effectLst/>
                <a:latin typeface="游ゴシック体"/>
              </a:rPr>
              <a:t>ミリで、欧州の花形機関車と肩を並べている。外観は当時流行の流線型カバーで覆われ、藍色（諸説あり）に塗装されていた。何しろ見た目がカッコよく、一般の列車との差が大きかったので、現代の新幹線など足元にも及ばない人気だったようだ。</a:t>
            </a:r>
          </a:p>
          <a:p>
            <a:pPr algn="l" fontAlgn="base"/>
            <a:r>
              <a:rPr lang="ja-JP" altLang="en-US" sz="1200" b="0" i="0" dirty="0">
                <a:solidFill>
                  <a:srgbClr val="333333"/>
                </a:solidFill>
                <a:effectLst/>
                <a:latin typeface="游ゴシック体"/>
              </a:rPr>
              <a:t>客車の方も、専用に設計された流線型である。一般に満鉄の客車は内地の国鉄よりサイズが大きく、車体の長さが</a:t>
            </a:r>
            <a:r>
              <a:rPr lang="en-US" altLang="ja-JP" sz="1200" b="0" i="0" dirty="0">
                <a:solidFill>
                  <a:srgbClr val="333333"/>
                </a:solidFill>
                <a:effectLst/>
                <a:latin typeface="游ゴシック体"/>
              </a:rPr>
              <a:t>20〜24</a:t>
            </a:r>
            <a:r>
              <a:rPr lang="ja-JP" altLang="en-US" sz="1200" b="0" i="0" dirty="0">
                <a:solidFill>
                  <a:srgbClr val="333333"/>
                </a:solidFill>
                <a:effectLst/>
                <a:latin typeface="游ゴシック体"/>
              </a:rPr>
              <a:t>メートル、幅が</a:t>
            </a:r>
            <a:r>
              <a:rPr lang="en-US" altLang="ja-JP" sz="1200" b="0" i="0" dirty="0">
                <a:solidFill>
                  <a:srgbClr val="333333"/>
                </a:solidFill>
                <a:effectLst/>
                <a:latin typeface="游ゴシック体"/>
              </a:rPr>
              <a:t>3.1</a:t>
            </a:r>
            <a:r>
              <a:rPr lang="ja-JP" altLang="en-US" sz="1200" b="0" i="0" dirty="0">
                <a:solidFill>
                  <a:srgbClr val="333333"/>
                </a:solidFill>
                <a:effectLst/>
                <a:latin typeface="游ゴシック体"/>
              </a:rPr>
              <a:t>メートル（当時の国鉄客車は</a:t>
            </a:r>
            <a:r>
              <a:rPr lang="en-US" altLang="ja-JP" sz="1200" b="0" i="0" dirty="0">
                <a:solidFill>
                  <a:srgbClr val="333333"/>
                </a:solidFill>
                <a:effectLst/>
                <a:latin typeface="游ゴシック体"/>
              </a:rPr>
              <a:t>2.8</a:t>
            </a:r>
            <a:r>
              <a:rPr lang="ja-JP" altLang="en-US" sz="1200" b="0" i="0" dirty="0">
                <a:solidFill>
                  <a:srgbClr val="333333"/>
                </a:solidFill>
                <a:effectLst/>
                <a:latin typeface="游ゴシック体"/>
              </a:rPr>
              <a:t>メートル）ほどであった。</a:t>
            </a:r>
          </a:p>
          <a:p>
            <a:pPr algn="l" fontAlgn="base"/>
            <a:r>
              <a:rPr lang="ja-JP" altLang="en-US" sz="1200" b="0" i="0" dirty="0">
                <a:solidFill>
                  <a:srgbClr val="333333"/>
                </a:solidFill>
                <a:effectLst/>
                <a:latin typeface="游ゴシック体"/>
              </a:rPr>
              <a:t>満鉄の</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等寝台車などは欧州に倣ったのか、区分室（コンパートメント）式が多いが、あじあ号は昼行列車なので寝台車はなく、全て開放式の座席車である。</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等車は回転機構のある</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人掛け座席で、窓に向けて固定することもできた。</a:t>
            </a:r>
          </a:p>
          <a:p>
            <a:pPr algn="l" fontAlgn="base"/>
            <a:r>
              <a:rPr lang="ja-JP" altLang="en-US" sz="1200" b="0" i="0" dirty="0">
                <a:solidFill>
                  <a:srgbClr val="333333"/>
                </a:solidFill>
                <a:effectLst/>
                <a:latin typeface="游ゴシック体"/>
              </a:rPr>
              <a:t>ただし、リクライニング機構はまだなかった。</a:t>
            </a:r>
            <a:r>
              <a:rPr lang="en-US" altLang="ja-JP" sz="1200" b="0" i="0" dirty="0">
                <a:solidFill>
                  <a:srgbClr val="333333"/>
                </a:solidFill>
                <a:effectLst/>
                <a:latin typeface="游ゴシック体"/>
              </a:rPr>
              <a:t>3</a:t>
            </a:r>
            <a:r>
              <a:rPr lang="ja-JP" altLang="en-US" sz="1200" b="0" i="0" dirty="0">
                <a:solidFill>
                  <a:srgbClr val="333333"/>
                </a:solidFill>
                <a:effectLst/>
                <a:latin typeface="游ゴシック体"/>
              </a:rPr>
              <a:t>等車はゆったりしたボックス席である。最後尾</a:t>
            </a:r>
            <a:r>
              <a:rPr lang="en-US" altLang="ja-JP" sz="1200" b="0" i="0" dirty="0">
                <a:solidFill>
                  <a:srgbClr val="333333"/>
                </a:solidFill>
                <a:effectLst/>
                <a:latin typeface="游ゴシック体"/>
              </a:rPr>
              <a:t>7</a:t>
            </a:r>
            <a:r>
              <a:rPr lang="ja-JP" altLang="en-US" sz="1200" b="0" i="0" dirty="0">
                <a:solidFill>
                  <a:srgbClr val="333333"/>
                </a:solidFill>
                <a:effectLst/>
                <a:latin typeface="游ゴシック体"/>
              </a:rPr>
              <a:t>両目は展望車で、曲面ガラスが使われた展望サロンには、</a:t>
            </a:r>
            <a:r>
              <a:rPr lang="en-US" altLang="ja-JP" sz="1200" b="0" i="0" dirty="0">
                <a:solidFill>
                  <a:srgbClr val="333333"/>
                </a:solidFill>
                <a:effectLst/>
                <a:latin typeface="游ゴシック体"/>
              </a:rPr>
              <a:t>12</a:t>
            </a:r>
            <a:r>
              <a:rPr lang="ja-JP" altLang="en-US" sz="1200" b="0" i="0" dirty="0">
                <a:solidFill>
                  <a:srgbClr val="333333"/>
                </a:solidFill>
                <a:effectLst/>
                <a:latin typeface="游ゴシック体"/>
              </a:rPr>
              <a:t>人分のソファが置かれていた。</a:t>
            </a:r>
          </a:p>
          <a:p>
            <a:pPr algn="l" fontAlgn="base"/>
            <a:r>
              <a:rPr lang="ja-JP" altLang="en-US" sz="1200" b="0" i="0" dirty="0">
                <a:solidFill>
                  <a:srgbClr val="333333"/>
                </a:solidFill>
                <a:effectLst/>
                <a:latin typeface="游ゴシック体"/>
              </a:rPr>
              <a:t>特筆すべきは、窓が固定された完全空調だったことである。世界でもまだ非常に珍しく、国鉄で冷房を装備していたのは超特急燕 の食堂車ぐらいという時代である。居住性は群を抜いていた（ただし、結構故障もあったらしい）。</a:t>
            </a:r>
          </a:p>
          <a:p>
            <a:pPr algn="l" fontAlgn="base"/>
            <a:r>
              <a:rPr lang="ja-JP" altLang="en-US" sz="1200" b="0" i="0" dirty="0">
                <a:solidFill>
                  <a:srgbClr val="333333"/>
                </a:solidFill>
                <a:effectLst/>
                <a:latin typeface="游ゴシック体"/>
              </a:rPr>
              <a:t>当時の写真を見るに、座席をリクライニング化するだけで、現代でも充分看板列車として通用しそうだ。最高速度は</a:t>
            </a:r>
            <a:r>
              <a:rPr lang="en-US" altLang="ja-JP" sz="1200" b="0" i="0" dirty="0">
                <a:solidFill>
                  <a:srgbClr val="333333"/>
                </a:solidFill>
                <a:effectLst/>
                <a:latin typeface="游ゴシック体"/>
              </a:rPr>
              <a:t>130</a:t>
            </a:r>
            <a:r>
              <a:rPr lang="ja-JP" altLang="en-US" sz="1200" b="0" i="0" dirty="0">
                <a:solidFill>
                  <a:srgbClr val="333333"/>
                </a:solidFill>
                <a:effectLst/>
                <a:latin typeface="游ゴシック体"/>
              </a:rPr>
              <a:t>キロ、大連</a:t>
            </a:r>
            <a:r>
              <a:rPr lang="en-US" altLang="ja-JP" sz="1200" b="0" i="0" dirty="0">
                <a:solidFill>
                  <a:srgbClr val="333333"/>
                </a:solidFill>
                <a:effectLst/>
                <a:latin typeface="游ゴシック体"/>
              </a:rPr>
              <a:t>〜</a:t>
            </a:r>
            <a:r>
              <a:rPr lang="ja-JP" altLang="en-US" sz="1200" b="0" i="0" dirty="0">
                <a:solidFill>
                  <a:srgbClr val="333333"/>
                </a:solidFill>
                <a:effectLst/>
                <a:latin typeface="游ゴシック体"/>
              </a:rPr>
              <a:t>新京間の表定速度</a:t>
            </a:r>
            <a:r>
              <a:rPr lang="en-US" altLang="ja-JP" sz="1200" b="0" i="0" dirty="0">
                <a:solidFill>
                  <a:srgbClr val="333333"/>
                </a:solidFill>
                <a:effectLst/>
                <a:latin typeface="游ゴシック体"/>
              </a:rPr>
              <a:t>84</a:t>
            </a:r>
            <a:r>
              <a:rPr lang="ja-JP" altLang="en-US" sz="1200" b="0" i="0" dirty="0">
                <a:solidFill>
                  <a:srgbClr val="333333"/>
                </a:solidFill>
                <a:effectLst/>
                <a:latin typeface="游ゴシック体"/>
              </a:rPr>
              <a:t>キロ。現代のＪＲ在来線の特急電車と同等である。</a:t>
            </a:r>
          </a:p>
          <a:p>
            <a:pPr algn="l" fontAlgn="base"/>
            <a:r>
              <a:rPr lang="ja-JP" altLang="en-US" sz="1200" b="0" i="0" dirty="0">
                <a:solidFill>
                  <a:srgbClr val="333333"/>
                </a:solidFill>
                <a:effectLst/>
                <a:latin typeface="游ゴシック体"/>
              </a:rPr>
              <a:t>さすがに</a:t>
            </a:r>
            <a:r>
              <a:rPr lang="en-US" altLang="ja-JP" sz="1200" b="0" i="0" dirty="0">
                <a:solidFill>
                  <a:srgbClr val="333333"/>
                </a:solidFill>
                <a:effectLst/>
                <a:latin typeface="游ゴシック体"/>
              </a:rPr>
              <a:t>130</a:t>
            </a:r>
            <a:r>
              <a:rPr lang="ja-JP" altLang="en-US" sz="1200" b="0" i="0" dirty="0">
                <a:solidFill>
                  <a:srgbClr val="333333"/>
                </a:solidFill>
                <a:effectLst/>
                <a:latin typeface="游ゴシック体"/>
              </a:rPr>
              <a:t>キロとなると、前方視界の狭い蒸気機関車では、地上の信号を見過ごす恐れが出てくる。ご承知の通り新幹線では自動列車制御システムにより、速度信号が運転室に表示されるが、あじあ号も自動制御のような高度な仕組みではないものの、機関車の運転台に信号が表示されるようになっていたそうだ。</a:t>
            </a:r>
          </a:p>
          <a:p>
            <a:pPr algn="l" fontAlgn="base"/>
            <a:r>
              <a:rPr lang="ja-JP" altLang="en-US" sz="1200" b="0" i="0" dirty="0">
                <a:solidFill>
                  <a:srgbClr val="333333"/>
                </a:solidFill>
                <a:effectLst/>
                <a:latin typeface="游ゴシック体"/>
              </a:rPr>
              <a:t>これだけスペックの高い列車を走らせるには、その安全運行を支えるための様々な技術が必要であり、満鉄はそれを実行していたのである。しかも、計画決定から運行開始まで、たった</a:t>
            </a:r>
            <a:r>
              <a:rPr lang="en-US" altLang="ja-JP" sz="1200" b="0" i="0" dirty="0">
                <a:solidFill>
                  <a:srgbClr val="333333"/>
                </a:solidFill>
                <a:effectLst/>
                <a:latin typeface="游ゴシック体"/>
              </a:rPr>
              <a:t>1</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2</a:t>
            </a:r>
            <a:r>
              <a:rPr lang="ja-JP" altLang="en-US" sz="1200" b="0" i="0" dirty="0">
                <a:solidFill>
                  <a:srgbClr val="333333"/>
                </a:solidFill>
                <a:effectLst/>
                <a:latin typeface="游ゴシック体"/>
              </a:rPr>
              <a:t>カ月で全てをこなした。満鉄技術者の水準がいかに高かったかを示す事実だろう。</a:t>
            </a:r>
          </a:p>
          <a:p>
            <a:pPr algn="l" fontAlgn="base"/>
            <a:r>
              <a:rPr lang="ja-JP" altLang="en-US" sz="1200" b="0" i="0" dirty="0">
                <a:solidFill>
                  <a:srgbClr val="333333"/>
                </a:solidFill>
                <a:effectLst/>
                <a:latin typeface="游ゴシック体"/>
              </a:rPr>
              <a:t>昭和</a:t>
            </a:r>
            <a:r>
              <a:rPr lang="en-US" altLang="ja-JP" sz="1200" b="0" i="0" dirty="0">
                <a:solidFill>
                  <a:srgbClr val="333333"/>
                </a:solidFill>
                <a:effectLst/>
                <a:latin typeface="游ゴシック体"/>
              </a:rPr>
              <a:t>20</a:t>
            </a:r>
            <a:r>
              <a:rPr lang="ja-JP" altLang="en-US" sz="1200" b="0" i="0" dirty="0">
                <a:solidFill>
                  <a:srgbClr val="333333"/>
                </a:solidFill>
                <a:effectLst/>
                <a:latin typeface="游ゴシック体"/>
              </a:rPr>
              <a:t>年（</a:t>
            </a:r>
            <a:r>
              <a:rPr lang="en-US" altLang="ja-JP" sz="1200" b="0" i="0" dirty="0">
                <a:solidFill>
                  <a:srgbClr val="333333"/>
                </a:solidFill>
                <a:effectLst/>
                <a:latin typeface="游ゴシック体"/>
              </a:rPr>
              <a:t>1945</a:t>
            </a:r>
            <a:r>
              <a:rPr lang="ja-JP" altLang="en-US" sz="1200" b="0" i="0" dirty="0">
                <a:solidFill>
                  <a:srgbClr val="333333"/>
                </a:solidFill>
                <a:effectLst/>
                <a:latin typeface="游ゴシック体"/>
              </a:rPr>
              <a:t>）</a:t>
            </a:r>
            <a:r>
              <a:rPr lang="en-US" altLang="ja-JP" sz="1200" b="0" i="0" dirty="0">
                <a:solidFill>
                  <a:srgbClr val="333333"/>
                </a:solidFill>
                <a:effectLst/>
                <a:latin typeface="游ゴシック体"/>
              </a:rPr>
              <a:t>8</a:t>
            </a:r>
            <a:r>
              <a:rPr lang="ja-JP" altLang="en-US" sz="1200" b="0" i="0" dirty="0">
                <a:solidFill>
                  <a:srgbClr val="333333"/>
                </a:solidFill>
                <a:effectLst/>
                <a:latin typeface="游ゴシック体"/>
              </a:rPr>
              <a:t>月、満洲国崩壊と共に満鉄も消滅した。あじあ号も、二度と復活することはなかった。だが、当時の国鉄の一段上を行っていた満鉄の技術は、形を変えて現代の鉄道にもどこかで引き継がれている。</a:t>
            </a:r>
          </a:p>
          <a:p>
            <a:endParaRPr kumimoji="1" lang="ja-JP" altLang="en-US" b="1" dirty="0"/>
          </a:p>
        </p:txBody>
      </p:sp>
      <p:sp>
        <p:nvSpPr>
          <p:cNvPr id="4" name="スライド番号プレースホルダー 3"/>
          <p:cNvSpPr>
            <a:spLocks noGrp="1"/>
          </p:cNvSpPr>
          <p:nvPr>
            <p:ph type="sldNum" sz="quarter" idx="5"/>
          </p:nvPr>
        </p:nvSpPr>
        <p:spPr/>
        <p:txBody>
          <a:bodyPr/>
          <a:lstStyle/>
          <a:p>
            <a:fld id="{B97116BA-13CA-4900-9F85-25916A90C733}" type="slidenum">
              <a:rPr kumimoji="1" lang="ja-JP" altLang="en-US" smtClean="0"/>
              <a:t>26</a:t>
            </a:fld>
            <a:endParaRPr kumimoji="1" lang="ja-JP" altLang="en-US"/>
          </a:p>
        </p:txBody>
      </p:sp>
    </p:spTree>
    <p:extLst>
      <p:ext uri="{BB962C8B-B14F-4D97-AF65-F5344CB8AC3E}">
        <p14:creationId xmlns:p14="http://schemas.microsoft.com/office/powerpoint/2010/main" val="217468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66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65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2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916BB1-77DE-4294-0334-483837B8162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869F964-E8A7-6D85-A7B6-376EBF5157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97D4A9F-8E27-6319-7B3A-0EFDD5245028}"/>
              </a:ext>
            </a:extLst>
          </p:cNvPr>
          <p:cNvSpPr>
            <a:spLocks noGrp="1"/>
          </p:cNvSpPr>
          <p:nvPr>
            <p:ph type="dt" sz="half" idx="10"/>
          </p:nvPr>
        </p:nvSpPr>
        <p:spPr/>
        <p:txBody>
          <a:bodyPr/>
          <a:lstStyle/>
          <a:p>
            <a:fld id="{1DD232CA-0F26-437D-B5DA-925C0AE95207}"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34F4EB26-8DF6-DDA0-8812-41A8976E6B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4D5A31-4812-34E4-BF19-A296F62E2909}"/>
              </a:ext>
            </a:extLst>
          </p:cNvPr>
          <p:cNvSpPr>
            <a:spLocks noGrp="1"/>
          </p:cNvSpPr>
          <p:nvPr>
            <p:ph type="sldNum" sz="quarter" idx="12"/>
          </p:nvPr>
        </p:nvSpPr>
        <p:spPr/>
        <p:txBody>
          <a:bodyPr/>
          <a:lstStyle/>
          <a:p>
            <a:fld id="{4DBD2783-95EC-483D-A0BC-1864A25C62BF}" type="slidenum">
              <a:rPr kumimoji="1" lang="ja-JP" altLang="en-US" smtClean="0"/>
              <a:t>‹#›</a:t>
            </a:fld>
            <a:endParaRPr kumimoji="1" lang="ja-JP" altLang="en-US"/>
          </a:p>
        </p:txBody>
      </p:sp>
    </p:spTree>
    <p:extLst>
      <p:ext uri="{BB962C8B-B14F-4D97-AF65-F5344CB8AC3E}">
        <p14:creationId xmlns:p14="http://schemas.microsoft.com/office/powerpoint/2010/main" val="1476191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jpeg"/><Relationship Id="rId1" Type="http://schemas.openxmlformats.org/officeDocument/2006/relationships/slideLayout" Target="../slideLayouts/slideLayout5.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5.xml"/><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5.xml"/><Relationship Id="rId5" Type="http://schemas.openxmlformats.org/officeDocument/2006/relationships/image" Target="../media/image52.jpeg"/><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hyperlink" Target="https://www.jstage.jst.go.jp/article/jjhg/65/2/65_107/_pdf/-char/ja" TargetMode="External"/><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1.jpeg"/><Relationship Id="rId4" Type="http://schemas.openxmlformats.org/officeDocument/2006/relationships/image" Target="../media/image60.jpeg"/></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5.xml"/><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5.xml"/><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slideLayout" Target="../slideLayouts/slideLayout5.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hyperlink" Target="https://6amsuccess.com/ray-dalio-quotes/"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1999"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508126"/>
              <a:ext cx="8999537" cy="2519529"/>
            </a:xfrm>
            <a:prstGeom prst="rect">
              <a:avLst/>
            </a:prstGeom>
            <a:grpFill/>
            <a:effectLst/>
          </p:spPr>
          <p:txBody>
            <a:bodyPr wrap="square" rtlCol="0">
              <a:spAutoFit/>
            </a:bodyPr>
            <a:lstStyle/>
            <a:p>
              <a:pPr algn="ct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第</a:t>
              </a:r>
              <a:r>
                <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rPr>
                <a:t>15</a:t>
              </a: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回</a:t>
              </a:r>
              <a:endPar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endParaRPr>
            </a:p>
            <a:p>
              <a:pPr algn="ctr"/>
              <a:r>
                <a:rPr lang="ja-JP" altLang="en-US" sz="8000" b="1" dirty="0">
                  <a:solidFill>
                    <a:schemeClr val="bg2"/>
                  </a:solidFill>
                  <a:latin typeface="BIZ UDP明朝 Medium" panose="02020500000000000000" pitchFamily="18" charset="-128"/>
                  <a:ea typeface="BIZ UDP明朝 Medium" panose="02020500000000000000" pitchFamily="18" charset="-128"/>
                </a:rPr>
                <a:t>旧三井物産と南満州鉄道</a:t>
              </a:r>
              <a:endParaRPr lang="en-US" altLang="ja-JP" sz="8000" b="1" dirty="0">
                <a:solidFill>
                  <a:schemeClr val="bg2"/>
                </a:solidFill>
                <a:latin typeface="BIZ UDP明朝 Medium" panose="02020500000000000000" pitchFamily="18" charset="-128"/>
                <a:ea typeface="BIZ UDP明朝 Medium" panose="02020500000000000000" pitchFamily="18" charset="-128"/>
              </a:endParaRPr>
            </a:p>
            <a:p>
              <a:pPr algn="ctr"/>
              <a:endParaRPr lang="en-US" altLang="ja-JP" sz="2032" b="1" dirty="0">
                <a:solidFill>
                  <a:schemeClr val="bg1"/>
                </a:solidFill>
                <a:latin typeface="BIZ UDP明朝 Medium" panose="02020500000000000000" pitchFamily="18" charset="-128"/>
                <a:ea typeface="BIZ UDP明朝 Medium" panose="02020500000000000000" pitchFamily="18" charset="-128"/>
              </a:endParaRPr>
            </a:p>
            <a:p>
              <a:pPr algn="ct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～調査部を持った組織の盛衰～</a:t>
              </a:r>
              <a:endParaRPr lang="ja-JP" altLang="en-US" sz="5079" dirty="0">
                <a:ln w="19050">
                  <a:solidFill>
                    <a:schemeClr val="bg1">
                      <a:lumMod val="95000"/>
                    </a:schemeClr>
                  </a:solidFill>
                </a:ln>
                <a:solidFill>
                  <a:schemeClr val="accent2">
                    <a:lumMod val="20000"/>
                    <a:lumOff val="80000"/>
                  </a:schemeClr>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213224"/>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日清戦争後の領土拡張と欧米列強</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2050" name="Picture 2">
            <a:extLst>
              <a:ext uri="{FF2B5EF4-FFF2-40B4-BE49-F238E27FC236}">
                <a16:creationId xmlns:a16="http://schemas.microsoft.com/office/drawing/2014/main" id="{BF260CD1-0BAD-178E-4EE9-E8E546B4A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56" y="916115"/>
            <a:ext cx="4333314" cy="55797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245A95-0F75-643F-8898-84FD1FE30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060" y="916115"/>
            <a:ext cx="4333315" cy="581364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EE0E8D3-9B2F-FB3C-3C80-F7A935B1ACFA}"/>
              </a:ext>
            </a:extLst>
          </p:cNvPr>
          <p:cNvSpPr txBox="1"/>
          <p:nvPr/>
        </p:nvSpPr>
        <p:spPr>
          <a:xfrm>
            <a:off x="3049696" y="6640781"/>
            <a:ext cx="6097554" cy="261610"/>
          </a:xfrm>
          <a:prstGeom prst="rect">
            <a:avLst/>
          </a:prstGeom>
          <a:noFill/>
        </p:spPr>
        <p:txBody>
          <a:bodyPr wrap="square">
            <a:spAutoFit/>
          </a:bodyPr>
          <a:lstStyle/>
          <a:p>
            <a:pPr algn="ctr"/>
            <a:r>
              <a:rPr lang="en-US" altLang="ja-JP" sz="1050" dirty="0">
                <a:latin typeface="Arial Rounded MT Bold" panose="020F0704030504030204" pitchFamily="34" charset="0"/>
              </a:rPr>
              <a:t>http://kh16549.blog.fc2.com/blog-category-22.html</a:t>
            </a:r>
            <a:endParaRPr lang="ja-JP" altLang="en-US" sz="1050" dirty="0">
              <a:latin typeface="Arial Rounded MT Bold" panose="020F0704030504030204" pitchFamily="34" charset="0"/>
            </a:endParaRPr>
          </a:p>
        </p:txBody>
      </p:sp>
    </p:spTree>
    <p:extLst>
      <p:ext uri="{BB962C8B-B14F-4D97-AF65-F5344CB8AC3E}">
        <p14:creationId xmlns:p14="http://schemas.microsoft.com/office/powerpoint/2010/main" val="456371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109918"/>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日露戦争の勝利とその後</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18434" name="Picture 2">
            <a:extLst>
              <a:ext uri="{FF2B5EF4-FFF2-40B4-BE49-F238E27FC236}">
                <a16:creationId xmlns:a16="http://schemas.microsoft.com/office/drawing/2014/main" id="{E05C7590-B346-80B5-66D8-C1B15E348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 y="771625"/>
            <a:ext cx="7303477" cy="586104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1D76A3A-B0E5-B139-9761-14B1939CF358}"/>
              </a:ext>
            </a:extLst>
          </p:cNvPr>
          <p:cNvSpPr txBox="1"/>
          <p:nvPr/>
        </p:nvSpPr>
        <p:spPr>
          <a:xfrm>
            <a:off x="663551" y="6540321"/>
            <a:ext cx="7180385" cy="230832"/>
          </a:xfrm>
          <a:prstGeom prst="rect">
            <a:avLst/>
          </a:prstGeom>
          <a:noFill/>
        </p:spPr>
        <p:txBody>
          <a:bodyPr wrap="square">
            <a:spAutoFit/>
          </a:bodyPr>
          <a:lstStyle/>
          <a:p>
            <a:r>
              <a:rPr lang="en-US" altLang="ja-JP" sz="900" dirty="0">
                <a:latin typeface="Amasis MT Pro Black" panose="02040A04050005020304" pitchFamily="18" charset="0"/>
              </a:rPr>
              <a:t>https://stat.ameba.jp/user_images/20190721/13/japmasa778/5c/9d/j/o1023082114508602493.jpg?caw=800</a:t>
            </a:r>
            <a:endParaRPr lang="ja-JP" altLang="en-US" sz="900" dirty="0">
              <a:latin typeface="Amasis MT Pro Black" panose="02040A04050005020304" pitchFamily="18" charset="0"/>
            </a:endParaRPr>
          </a:p>
        </p:txBody>
      </p:sp>
      <p:pic>
        <p:nvPicPr>
          <p:cNvPr id="2050" name="Picture 2" descr="【6年・歴史学習】大日本帝国万歳！ : 困らない叱らない。新間草海（あらまそうかい）の教室日記">
            <a:extLst>
              <a:ext uri="{FF2B5EF4-FFF2-40B4-BE49-F238E27FC236}">
                <a16:creationId xmlns:a16="http://schemas.microsoft.com/office/drawing/2014/main" id="{100B906F-9969-475F-91C1-32792206C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110" y="855601"/>
            <a:ext cx="4344956" cy="26222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日露戦争 | NHK for School">
            <a:extLst>
              <a:ext uri="{FF2B5EF4-FFF2-40B4-BE49-F238E27FC236}">
                <a16:creationId xmlns:a16="http://schemas.microsoft.com/office/drawing/2014/main" id="{4B1D972D-BF8D-4D56-929F-232CEA9D5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759" y="3809646"/>
            <a:ext cx="4357680" cy="262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69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CA82113-3C01-47FC-86B8-E94DE90496C3}"/>
              </a:ext>
            </a:extLst>
          </p:cNvPr>
          <p:cNvSpPr txBox="1"/>
          <p:nvPr/>
        </p:nvSpPr>
        <p:spPr>
          <a:xfrm>
            <a:off x="3646033" y="192887"/>
            <a:ext cx="4840941"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日露戦争と三井物産</a:t>
            </a:r>
          </a:p>
        </p:txBody>
      </p:sp>
      <p:sp>
        <p:nvSpPr>
          <p:cNvPr id="14" name="テキスト ボックス 13">
            <a:extLst>
              <a:ext uri="{FF2B5EF4-FFF2-40B4-BE49-F238E27FC236}">
                <a16:creationId xmlns:a16="http://schemas.microsoft.com/office/drawing/2014/main" id="{B5D356A1-8585-485F-B9E7-76A1509D78D7}"/>
              </a:ext>
            </a:extLst>
          </p:cNvPr>
          <p:cNvSpPr txBox="1"/>
          <p:nvPr/>
        </p:nvSpPr>
        <p:spPr>
          <a:xfrm>
            <a:off x="1521114" y="3221655"/>
            <a:ext cx="902811"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rPr>
              <a:t>森格</a:t>
            </a:r>
          </a:p>
        </p:txBody>
      </p:sp>
      <p:sp>
        <p:nvSpPr>
          <p:cNvPr id="28" name="テキスト ボックス 27">
            <a:extLst>
              <a:ext uri="{FF2B5EF4-FFF2-40B4-BE49-F238E27FC236}">
                <a16:creationId xmlns:a16="http://schemas.microsoft.com/office/drawing/2014/main" id="{0F735F3D-0104-403F-B1AD-2414FFF879F7}"/>
              </a:ext>
            </a:extLst>
          </p:cNvPr>
          <p:cNvSpPr txBox="1"/>
          <p:nvPr/>
        </p:nvSpPr>
        <p:spPr>
          <a:xfrm>
            <a:off x="9184226" y="2892749"/>
            <a:ext cx="2422458" cy="954107"/>
          </a:xfrm>
          <a:prstGeom prst="rect">
            <a:avLst/>
          </a:prstGeom>
          <a:noFill/>
        </p:spPr>
        <p:txBody>
          <a:bodyPr wrap="none" rtlCol="0">
            <a:spAutoFit/>
          </a:bodyPr>
          <a:lstStyle/>
          <a:p>
            <a:pPr algn="ctr"/>
            <a:r>
              <a:rPr kumimoji="1" lang="ja-JP" altLang="en-US" sz="2800" b="1" dirty="0">
                <a:latin typeface="Meiryo UI" panose="020B0604030504040204" pitchFamily="50" charset="-128"/>
                <a:ea typeface="Meiryo UI" panose="020B0604030504040204" pitchFamily="50" charset="-128"/>
              </a:rPr>
              <a:t>旧三井物産</a:t>
            </a:r>
            <a:endParaRPr kumimoji="1" lang="en-US" altLang="ja-JP" sz="2800" b="1" dirty="0">
              <a:latin typeface="Meiryo UI" panose="020B0604030504040204" pitchFamily="50" charset="-128"/>
              <a:ea typeface="Meiryo UI" panose="020B0604030504040204" pitchFamily="50" charset="-128"/>
            </a:endParaRPr>
          </a:p>
          <a:p>
            <a:r>
              <a:rPr kumimoji="1" lang="ja-JP" altLang="en-US" sz="2800" b="1" dirty="0">
                <a:latin typeface="Meiryo UI" panose="020B0604030504040204" pitchFamily="50" charset="-128"/>
                <a:ea typeface="Meiryo UI" panose="020B0604030504040204" pitchFamily="50" charset="-128"/>
              </a:rPr>
              <a:t>上海支店長邸</a:t>
            </a:r>
          </a:p>
        </p:txBody>
      </p:sp>
      <p:sp>
        <p:nvSpPr>
          <p:cNvPr id="30" name="テキスト ボックス 29">
            <a:extLst>
              <a:ext uri="{FF2B5EF4-FFF2-40B4-BE49-F238E27FC236}">
                <a16:creationId xmlns:a16="http://schemas.microsoft.com/office/drawing/2014/main" id="{A00016D1-5550-46DC-96C1-53C173DC0674}"/>
              </a:ext>
            </a:extLst>
          </p:cNvPr>
          <p:cNvSpPr txBox="1"/>
          <p:nvPr/>
        </p:nvSpPr>
        <p:spPr>
          <a:xfrm>
            <a:off x="8746954" y="3804600"/>
            <a:ext cx="3002398"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旧三井物産上海支店（瑞金二路</a:t>
            </a:r>
            <a:r>
              <a:rPr lang="en-US" altLang="ja-JP" sz="1000" b="1" dirty="0">
                <a:latin typeface="Meiryo UI" panose="020B0604030504040204" pitchFamily="50" charset="-128"/>
                <a:ea typeface="Meiryo UI" panose="020B0604030504040204" pitchFamily="50" charset="-128"/>
              </a:rPr>
              <a:t>118</a:t>
            </a:r>
            <a:r>
              <a:rPr lang="ja-JP" altLang="en-US" sz="1000" b="1" dirty="0">
                <a:latin typeface="Meiryo UI" panose="020B0604030504040204" pitchFamily="50" charset="-128"/>
                <a:ea typeface="Meiryo UI" panose="020B0604030504040204" pitchFamily="50" charset="-128"/>
              </a:rPr>
              <a:t>号</a:t>
            </a:r>
            <a:r>
              <a:rPr lang="en-US" altLang="ja-JP" sz="1000" b="1" dirty="0">
                <a:latin typeface="Meiryo UI" panose="020B0604030504040204" pitchFamily="50" charset="-128"/>
                <a:ea typeface="Meiryo UI" panose="020B0604030504040204" pitchFamily="50" charset="-128"/>
              </a:rPr>
              <a:t>4</a:t>
            </a:r>
            <a:r>
              <a:rPr lang="ja-JP" altLang="en-US" sz="1000" b="1" dirty="0">
                <a:latin typeface="Meiryo UI" panose="020B0604030504040204" pitchFamily="50" charset="-128"/>
                <a:ea typeface="Meiryo UI" panose="020B0604030504040204" pitchFamily="50" charset="-128"/>
              </a:rPr>
              <a:t>号楼）</a:t>
            </a:r>
          </a:p>
        </p:txBody>
      </p:sp>
      <p:sp>
        <p:nvSpPr>
          <p:cNvPr id="31" name="テキスト ボックス 30">
            <a:extLst>
              <a:ext uri="{FF2B5EF4-FFF2-40B4-BE49-F238E27FC236}">
                <a16:creationId xmlns:a16="http://schemas.microsoft.com/office/drawing/2014/main" id="{2B2342A1-6500-431F-BC94-9C11C42601AA}"/>
              </a:ext>
            </a:extLst>
          </p:cNvPr>
          <p:cNvSpPr txBox="1"/>
          <p:nvPr/>
        </p:nvSpPr>
        <p:spPr>
          <a:xfrm>
            <a:off x="8509894" y="6249404"/>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（出典）上海今様</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http://shanghaiimayou.blog.fc2.com/blog-entry-22.html</a:t>
            </a:r>
            <a:endParaRPr lang="ja-JP" altLang="en-US" sz="100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07405EB9-4A61-4D25-9CB6-F6BA7F96828A}"/>
              </a:ext>
            </a:extLst>
          </p:cNvPr>
          <p:cNvSpPr txBox="1"/>
          <p:nvPr/>
        </p:nvSpPr>
        <p:spPr>
          <a:xfrm>
            <a:off x="5063327" y="1824356"/>
            <a:ext cx="2211572" cy="400110"/>
          </a:xfrm>
          <a:prstGeom prst="rect">
            <a:avLst/>
          </a:prstGeom>
          <a:noFill/>
          <a:ln>
            <a:noFill/>
          </a:ln>
        </p:spPr>
        <p:txBody>
          <a:bodyPr wrap="square" rtlCol="0">
            <a:spAutoFit/>
          </a:bodyPr>
          <a:lstStyle/>
          <a:p>
            <a:pPr algn="ctr"/>
            <a:r>
              <a:rPr lang="ja-JP" altLang="en-US" sz="2000" b="1" dirty="0">
                <a:solidFill>
                  <a:srgbClr val="002060"/>
                </a:solidFill>
                <a:latin typeface="Meiryo UI" panose="020B0604030504040204" pitchFamily="50" charset="-128"/>
                <a:ea typeface="Meiryo UI" panose="020B0604030504040204" pitchFamily="50" charset="-128"/>
              </a:rPr>
              <a:t>同じ</a:t>
            </a:r>
            <a:r>
              <a:rPr lang="ja-JP" altLang="en-US" sz="2000" b="1" dirty="0">
                <a:solidFill>
                  <a:srgbClr val="C00000"/>
                </a:solidFill>
                <a:latin typeface="Meiryo UI" panose="020B0604030504040204" pitchFamily="50" charset="-128"/>
                <a:ea typeface="Meiryo UI" panose="020B0604030504040204" pitchFamily="50" charset="-128"/>
              </a:rPr>
              <a:t>乱数表</a:t>
            </a:r>
            <a:r>
              <a:rPr kumimoji="1" lang="ja-JP" altLang="en-US" sz="2000" b="1" dirty="0">
                <a:solidFill>
                  <a:srgbClr val="002060"/>
                </a:solidFill>
                <a:latin typeface="Meiryo UI" panose="020B0604030504040204" pitchFamily="50" charset="-128"/>
                <a:ea typeface="Meiryo UI" panose="020B0604030504040204" pitchFamily="50" charset="-128"/>
              </a:rPr>
              <a:t>配信！</a:t>
            </a:r>
          </a:p>
        </p:txBody>
      </p:sp>
      <p:grpSp>
        <p:nvGrpSpPr>
          <p:cNvPr id="12" name="グループ化 11">
            <a:extLst>
              <a:ext uri="{FF2B5EF4-FFF2-40B4-BE49-F238E27FC236}">
                <a16:creationId xmlns:a16="http://schemas.microsoft.com/office/drawing/2014/main" id="{BB767486-4829-4B1C-B603-075D8FBD8B3E}"/>
              </a:ext>
            </a:extLst>
          </p:cNvPr>
          <p:cNvGrpSpPr/>
          <p:nvPr/>
        </p:nvGrpSpPr>
        <p:grpSpPr>
          <a:xfrm>
            <a:off x="5245667" y="1138504"/>
            <a:ext cx="1700665" cy="701911"/>
            <a:chOff x="4719145" y="2268071"/>
            <a:chExt cx="1700665" cy="701911"/>
          </a:xfrm>
        </p:grpSpPr>
        <p:sp>
          <p:nvSpPr>
            <p:cNvPr id="11" name="月 10">
              <a:extLst>
                <a:ext uri="{FF2B5EF4-FFF2-40B4-BE49-F238E27FC236}">
                  <a16:creationId xmlns:a16="http://schemas.microsoft.com/office/drawing/2014/main" id="{A9D3F085-2011-40AF-B109-EAE2F0CBACB5}"/>
                </a:ext>
              </a:extLst>
            </p:cNvPr>
            <p:cNvSpPr/>
            <p:nvPr/>
          </p:nvSpPr>
          <p:spPr>
            <a:xfrm rot="5565398">
              <a:off x="5446019" y="2679367"/>
              <a:ext cx="262122" cy="319108"/>
            </a:xfrm>
            <a:prstGeom prst="moon">
              <a:avLst>
                <a:gd name="adj" fmla="val 50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六角形 1">
              <a:extLst>
                <a:ext uri="{FF2B5EF4-FFF2-40B4-BE49-F238E27FC236}">
                  <a16:creationId xmlns:a16="http://schemas.microsoft.com/office/drawing/2014/main" id="{43D3951D-A429-49A2-9675-44A925BA8128}"/>
                </a:ext>
              </a:extLst>
            </p:cNvPr>
            <p:cNvSpPr/>
            <p:nvPr/>
          </p:nvSpPr>
          <p:spPr>
            <a:xfrm>
              <a:off x="5387788" y="2519082"/>
              <a:ext cx="367553" cy="304791"/>
            </a:xfrm>
            <a:prstGeom prst="hexagon">
              <a:avLst/>
            </a:prstGeom>
            <a:solidFill>
              <a:srgbClr val="002060"/>
            </a:solidFill>
            <a:ln>
              <a:noFill/>
            </a:ln>
            <a:effectLst>
              <a:outerShdw blurRad="63500" sx="102000" sy="102000" algn="ctr" rotWithShape="0">
                <a:prstClr val="black">
                  <a:alpha val="40000"/>
                </a:prst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五方向 3">
              <a:extLst>
                <a:ext uri="{FF2B5EF4-FFF2-40B4-BE49-F238E27FC236}">
                  <a16:creationId xmlns:a16="http://schemas.microsoft.com/office/drawing/2014/main" id="{16D4CEE2-5C1B-424C-A710-491CDCCC7B30}"/>
                </a:ext>
              </a:extLst>
            </p:cNvPr>
            <p:cNvSpPr/>
            <p:nvPr/>
          </p:nvSpPr>
          <p:spPr>
            <a:xfrm>
              <a:off x="4719145" y="2604243"/>
              <a:ext cx="668643" cy="134468"/>
            </a:xfrm>
            <a:prstGeom prst="homePlate">
              <a:avLst/>
            </a:prstGeom>
            <a:solidFill>
              <a:srgbClr val="FFC000"/>
            </a:solidFill>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C00DD04D-766E-4FFE-A01C-C645B1474C4C}"/>
                </a:ext>
              </a:extLst>
            </p:cNvPr>
            <p:cNvCxnSpPr>
              <a:endCxn id="2" idx="4"/>
            </p:cNvCxnSpPr>
            <p:nvPr/>
          </p:nvCxnSpPr>
          <p:spPr>
            <a:xfrm>
              <a:off x="5387788" y="2268071"/>
              <a:ext cx="76198" cy="251011"/>
            </a:xfrm>
            <a:prstGeom prst="line">
              <a:avLst/>
            </a:prstGeom>
            <a:ln>
              <a:solidFill>
                <a:srgbClr val="FF66CC"/>
              </a:solidFill>
              <a:headEnd type="diamond"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496918-56C6-4478-8133-4194D41725DF}"/>
                </a:ext>
              </a:extLst>
            </p:cNvPr>
            <p:cNvCxnSpPr>
              <a:endCxn id="2" idx="5"/>
            </p:cNvCxnSpPr>
            <p:nvPr/>
          </p:nvCxnSpPr>
          <p:spPr>
            <a:xfrm flipH="1">
              <a:off x="5679143" y="2268071"/>
              <a:ext cx="76198" cy="251011"/>
            </a:xfrm>
            <a:prstGeom prst="line">
              <a:avLst/>
            </a:prstGeom>
            <a:ln>
              <a:solidFill>
                <a:srgbClr val="FF66CC"/>
              </a:solidFill>
              <a:headEnd type="diamond" w="med" len="med"/>
              <a:tailEnd type="oval" w="med" len="med"/>
            </a:ln>
          </p:spPr>
          <p:style>
            <a:lnRef idx="1">
              <a:schemeClr val="accent1"/>
            </a:lnRef>
            <a:fillRef idx="0">
              <a:schemeClr val="accent1"/>
            </a:fillRef>
            <a:effectRef idx="0">
              <a:schemeClr val="accent1"/>
            </a:effectRef>
            <a:fontRef idx="minor">
              <a:schemeClr val="tx1"/>
            </a:fontRef>
          </p:style>
        </p:cxnSp>
        <p:sp>
          <p:nvSpPr>
            <p:cNvPr id="46" name="矢印: 五方向 45">
              <a:extLst>
                <a:ext uri="{FF2B5EF4-FFF2-40B4-BE49-F238E27FC236}">
                  <a16:creationId xmlns:a16="http://schemas.microsoft.com/office/drawing/2014/main" id="{797F0413-C723-44E0-909B-008ADC07AF3C}"/>
                </a:ext>
              </a:extLst>
            </p:cNvPr>
            <p:cNvSpPr/>
            <p:nvPr/>
          </p:nvSpPr>
          <p:spPr>
            <a:xfrm rot="10800000">
              <a:off x="5751167" y="2604305"/>
              <a:ext cx="668643" cy="134468"/>
            </a:xfrm>
            <a:prstGeom prst="homePlate">
              <a:avLst/>
            </a:prstGeom>
            <a:solidFill>
              <a:srgbClr val="FFC000"/>
            </a:solidFill>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マイル 4">
              <a:extLst>
                <a:ext uri="{FF2B5EF4-FFF2-40B4-BE49-F238E27FC236}">
                  <a16:creationId xmlns:a16="http://schemas.microsoft.com/office/drawing/2014/main" id="{5AD1D1FF-4F7A-4484-BCBE-74AA5DEFA998}"/>
                </a:ext>
              </a:extLst>
            </p:cNvPr>
            <p:cNvSpPr/>
            <p:nvPr/>
          </p:nvSpPr>
          <p:spPr>
            <a:xfrm>
              <a:off x="5438021" y="2549214"/>
              <a:ext cx="255495" cy="251012"/>
            </a:xfrm>
            <a:prstGeom prst="smileyFac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 name="テキスト ボックス 48">
            <a:extLst>
              <a:ext uri="{FF2B5EF4-FFF2-40B4-BE49-F238E27FC236}">
                <a16:creationId xmlns:a16="http://schemas.microsoft.com/office/drawing/2014/main" id="{FA029DB1-8563-4838-B8C4-55BE85190506}"/>
              </a:ext>
            </a:extLst>
          </p:cNvPr>
          <p:cNvSpPr txBox="1"/>
          <p:nvPr/>
        </p:nvSpPr>
        <p:spPr>
          <a:xfrm>
            <a:off x="5683213" y="861762"/>
            <a:ext cx="770916"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人工衛星</a:t>
            </a:r>
          </a:p>
        </p:txBody>
      </p:sp>
      <p:cxnSp>
        <p:nvCxnSpPr>
          <p:cNvPr id="23" name="直線矢印コネクタ 22">
            <a:extLst>
              <a:ext uri="{FF2B5EF4-FFF2-40B4-BE49-F238E27FC236}">
                <a16:creationId xmlns:a16="http://schemas.microsoft.com/office/drawing/2014/main" id="{BCBC29FA-0D97-4767-92F3-A72A938F6E58}"/>
              </a:ext>
            </a:extLst>
          </p:cNvPr>
          <p:cNvCxnSpPr>
            <a:cxnSpLocks/>
            <a:stCxn id="43" idx="1"/>
            <a:endCxn id="1032" idx="3"/>
          </p:cNvCxnSpPr>
          <p:nvPr/>
        </p:nvCxnSpPr>
        <p:spPr>
          <a:xfrm flipH="1" flipV="1">
            <a:off x="2968951" y="1904431"/>
            <a:ext cx="2094376" cy="119980"/>
          </a:xfrm>
          <a:prstGeom prst="straightConnector1">
            <a:avLst/>
          </a:prstGeom>
          <a:ln w="381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D89BB844-35BA-42EF-9570-86EBB6DFAFB2}"/>
              </a:ext>
            </a:extLst>
          </p:cNvPr>
          <p:cNvCxnSpPr>
            <a:cxnSpLocks/>
            <a:stCxn id="43" idx="3"/>
          </p:cNvCxnSpPr>
          <p:nvPr/>
        </p:nvCxnSpPr>
        <p:spPr>
          <a:xfrm flipV="1">
            <a:off x="7274899" y="1847937"/>
            <a:ext cx="2132984" cy="176474"/>
          </a:xfrm>
          <a:prstGeom prst="straightConnector1">
            <a:avLst/>
          </a:prstGeom>
          <a:ln w="381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D0EF8B4F-BF23-4D13-A159-D7E7764CF185}"/>
              </a:ext>
            </a:extLst>
          </p:cNvPr>
          <p:cNvSpPr txBox="1"/>
          <p:nvPr/>
        </p:nvSpPr>
        <p:spPr>
          <a:xfrm>
            <a:off x="6269257" y="1437687"/>
            <a:ext cx="770916" cy="215444"/>
          </a:xfrm>
          <a:prstGeom prst="rect">
            <a:avLst/>
          </a:prstGeom>
          <a:noFill/>
        </p:spPr>
        <p:txBody>
          <a:bodyPr wrap="square">
            <a:spAutoFit/>
          </a:bodyPr>
          <a:lstStyle/>
          <a:p>
            <a:pPr algn="ctr"/>
            <a:r>
              <a:rPr lang="ja-JP" altLang="en-US" sz="800" dirty="0">
                <a:latin typeface="Meiryo UI" panose="020B0604030504040204" pitchFamily="50" charset="-128"/>
                <a:ea typeface="Meiryo UI" panose="020B0604030504040204" pitchFamily="50" charset="-128"/>
              </a:rPr>
              <a:t>太陽光パネル</a:t>
            </a:r>
          </a:p>
        </p:txBody>
      </p:sp>
      <p:sp>
        <p:nvSpPr>
          <p:cNvPr id="59" name="テキスト ボックス 58">
            <a:extLst>
              <a:ext uri="{FF2B5EF4-FFF2-40B4-BE49-F238E27FC236}">
                <a16:creationId xmlns:a16="http://schemas.microsoft.com/office/drawing/2014/main" id="{DA5F8980-08ED-4741-B234-F4E5A2880C0E}"/>
              </a:ext>
            </a:extLst>
          </p:cNvPr>
          <p:cNvSpPr txBox="1"/>
          <p:nvPr/>
        </p:nvSpPr>
        <p:spPr>
          <a:xfrm>
            <a:off x="5181039" y="1437446"/>
            <a:ext cx="770916" cy="215444"/>
          </a:xfrm>
          <a:prstGeom prst="rect">
            <a:avLst/>
          </a:prstGeom>
          <a:noFill/>
        </p:spPr>
        <p:txBody>
          <a:bodyPr wrap="square">
            <a:spAutoFit/>
          </a:bodyPr>
          <a:lstStyle/>
          <a:p>
            <a:pPr algn="ctr"/>
            <a:r>
              <a:rPr lang="ja-JP" altLang="en-US" sz="800" dirty="0">
                <a:latin typeface="Meiryo UI" panose="020B0604030504040204" pitchFamily="50" charset="-128"/>
                <a:ea typeface="Meiryo UI" panose="020B0604030504040204" pitchFamily="50" charset="-128"/>
              </a:rPr>
              <a:t>太陽光パネル</a:t>
            </a:r>
          </a:p>
        </p:txBody>
      </p:sp>
      <p:sp>
        <p:nvSpPr>
          <p:cNvPr id="60" name="テキスト ボックス 59">
            <a:extLst>
              <a:ext uri="{FF2B5EF4-FFF2-40B4-BE49-F238E27FC236}">
                <a16:creationId xmlns:a16="http://schemas.microsoft.com/office/drawing/2014/main" id="{86E4A38E-ADF6-4D50-B4A1-E85C80621CAA}"/>
              </a:ext>
            </a:extLst>
          </p:cNvPr>
          <p:cNvSpPr txBox="1"/>
          <p:nvPr/>
        </p:nvSpPr>
        <p:spPr>
          <a:xfrm>
            <a:off x="3764785" y="3707774"/>
            <a:ext cx="4183542" cy="707886"/>
          </a:xfrm>
          <a:prstGeom prst="rect">
            <a:avLst/>
          </a:prstGeom>
          <a:noFill/>
          <a:ln w="38100">
            <a:solidFill>
              <a:schemeClr val="tx1"/>
            </a:solid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通信文</a:t>
            </a:r>
            <a:r>
              <a:rPr kumimoji="1" lang="en-US" altLang="ja-JP" sz="1200" dirty="0">
                <a:latin typeface="Meiryo UI" panose="020B0604030504040204" pitchFamily="50" charset="-128"/>
                <a:ea typeface="Meiryo UI" panose="020B0604030504040204" pitchFamily="50" charset="-128"/>
              </a:rPr>
              <a:t>】</a:t>
            </a:r>
          </a:p>
          <a:p>
            <a:pPr algn="ctr"/>
            <a:r>
              <a:rPr kumimoji="1" lang="ja-JP" altLang="en-US" sz="2800" dirty="0">
                <a:latin typeface="Meiryo UI" panose="020B0604030504040204" pitchFamily="50" charset="-128"/>
                <a:ea typeface="Meiryo UI" panose="020B0604030504040204" pitchFamily="50" charset="-128"/>
              </a:rPr>
              <a:t>バルチック艦隊</a:t>
            </a:r>
            <a:r>
              <a:rPr lang="ja-JP" altLang="en-US" sz="2800" dirty="0">
                <a:latin typeface="Meiryo UI" panose="020B0604030504040204" pitchFamily="50" charset="-128"/>
                <a:ea typeface="Meiryo UI" panose="020B0604030504040204" pitchFamily="50" charset="-128"/>
              </a:rPr>
              <a:t>を探せ！</a:t>
            </a:r>
            <a:endParaRPr kumimoji="1" lang="ja-JP" altLang="en-US" sz="2800" dirty="0">
              <a:latin typeface="Meiryo UI" panose="020B0604030504040204" pitchFamily="50" charset="-128"/>
              <a:ea typeface="Meiryo UI" panose="020B0604030504040204" pitchFamily="50" charset="-128"/>
            </a:endParaRPr>
          </a:p>
        </p:txBody>
      </p:sp>
      <p:sp>
        <p:nvSpPr>
          <p:cNvPr id="52" name="矢印: 右 51">
            <a:extLst>
              <a:ext uri="{FF2B5EF4-FFF2-40B4-BE49-F238E27FC236}">
                <a16:creationId xmlns:a16="http://schemas.microsoft.com/office/drawing/2014/main" id="{0C9919B9-1DB8-46C1-AF01-24CE8AECB6D1}"/>
              </a:ext>
            </a:extLst>
          </p:cNvPr>
          <p:cNvSpPr/>
          <p:nvPr/>
        </p:nvSpPr>
        <p:spPr>
          <a:xfrm rot="10800000">
            <a:off x="3000873" y="3804531"/>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矢印: 右 61">
            <a:extLst>
              <a:ext uri="{FF2B5EF4-FFF2-40B4-BE49-F238E27FC236}">
                <a16:creationId xmlns:a16="http://schemas.microsoft.com/office/drawing/2014/main" id="{4DFB508A-4BDF-419A-9990-C8E268E89735}"/>
              </a:ext>
            </a:extLst>
          </p:cNvPr>
          <p:cNvSpPr/>
          <p:nvPr/>
        </p:nvSpPr>
        <p:spPr>
          <a:xfrm rot="10800000">
            <a:off x="7970354" y="3804531"/>
            <a:ext cx="713079"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1">
            <a:extLst>
              <a:ext uri="{FF2B5EF4-FFF2-40B4-BE49-F238E27FC236}">
                <a16:creationId xmlns:a16="http://schemas.microsoft.com/office/drawing/2014/main" id="{88AAA900-EF8A-41E3-BE39-850811F3DF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4419" y="1259379"/>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図 1">
            <a:extLst>
              <a:ext uri="{FF2B5EF4-FFF2-40B4-BE49-F238E27FC236}">
                <a16:creationId xmlns:a16="http://schemas.microsoft.com/office/drawing/2014/main" id="{544F0EE0-27E3-443A-A679-3F216BBD50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2059" y="1259379"/>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テキスト ボックス 69">
            <a:extLst>
              <a:ext uri="{FF2B5EF4-FFF2-40B4-BE49-F238E27FC236}">
                <a16:creationId xmlns:a16="http://schemas.microsoft.com/office/drawing/2014/main" id="{0FEBCD53-DC58-40D2-853D-3F5FC818AFBA}"/>
              </a:ext>
            </a:extLst>
          </p:cNvPr>
          <p:cNvSpPr txBox="1"/>
          <p:nvPr/>
        </p:nvSpPr>
        <p:spPr>
          <a:xfrm>
            <a:off x="4161885" y="2838942"/>
            <a:ext cx="3769920" cy="523220"/>
          </a:xfrm>
          <a:prstGeom prst="rect">
            <a:avLst/>
          </a:prstGeom>
          <a:noFill/>
          <a:ln>
            <a:noFill/>
          </a:ln>
        </p:spPr>
        <p:txBody>
          <a:bodyPr wrap="square" rtlCol="0">
            <a:spAutoFit/>
          </a:bodyPr>
          <a:lstStyle/>
          <a:p>
            <a:pPr algn="ctr"/>
            <a:r>
              <a:rPr lang="ja-JP" altLang="en-US" sz="2800" b="1" u="sng" dirty="0">
                <a:solidFill>
                  <a:srgbClr val="002060"/>
                </a:solidFill>
                <a:latin typeface="Meiryo UI" panose="020B0604030504040204" pitchFamily="50" charset="-128"/>
                <a:ea typeface="Meiryo UI" panose="020B0604030504040204" pitchFamily="50" charset="-128"/>
              </a:rPr>
              <a:t>暗号鍵</a:t>
            </a:r>
            <a:r>
              <a:rPr lang="ja-JP" altLang="en-US" sz="2800" b="1" u="sng" dirty="0">
                <a:solidFill>
                  <a:srgbClr val="7030A0"/>
                </a:solidFill>
                <a:latin typeface="Meiryo UI" panose="020B0604030504040204" pitchFamily="50" charset="-128"/>
                <a:ea typeface="Meiryo UI" panose="020B0604030504040204" pitchFamily="50" charset="-128"/>
              </a:rPr>
              <a:t> </a:t>
            </a:r>
            <a:r>
              <a:rPr lang="en-US" altLang="ja-JP" sz="2800" b="1" u="sng" dirty="0">
                <a:solidFill>
                  <a:srgbClr val="7030A0"/>
                </a:solidFill>
                <a:latin typeface="Meiryo UI" panose="020B0604030504040204" pitchFamily="50" charset="-128"/>
                <a:ea typeface="Meiryo UI" panose="020B0604030504040204" pitchFamily="50" charset="-128"/>
              </a:rPr>
              <a:t>or </a:t>
            </a:r>
            <a:r>
              <a:rPr lang="ja-JP" altLang="en-US" sz="2800" b="1" u="sng" dirty="0">
                <a:solidFill>
                  <a:srgbClr val="002060"/>
                </a:solidFill>
                <a:latin typeface="Meiryo UI" panose="020B0604030504040204" pitchFamily="50" charset="-128"/>
                <a:ea typeface="Meiryo UI" panose="020B0604030504040204" pitchFamily="50" charset="-128"/>
              </a:rPr>
              <a:t>量子鍵</a:t>
            </a:r>
            <a:endParaRPr kumimoji="1" lang="ja-JP" altLang="en-US" sz="2800" b="1" u="sng" dirty="0">
              <a:solidFill>
                <a:srgbClr val="002060"/>
              </a:solidFill>
              <a:latin typeface="Meiryo UI" panose="020B0604030504040204" pitchFamily="50" charset="-128"/>
              <a:ea typeface="Meiryo UI" panose="020B0604030504040204" pitchFamily="50" charset="-128"/>
            </a:endParaRPr>
          </a:p>
        </p:txBody>
      </p:sp>
      <p:sp>
        <p:nvSpPr>
          <p:cNvPr id="61" name="矢印: 下 60">
            <a:extLst>
              <a:ext uri="{FF2B5EF4-FFF2-40B4-BE49-F238E27FC236}">
                <a16:creationId xmlns:a16="http://schemas.microsoft.com/office/drawing/2014/main" id="{CA25BCA1-9C0C-4F63-8B15-7750445AA3A4}"/>
              </a:ext>
            </a:extLst>
          </p:cNvPr>
          <p:cNvSpPr/>
          <p:nvPr/>
        </p:nvSpPr>
        <p:spPr>
          <a:xfrm>
            <a:off x="5694466" y="2256650"/>
            <a:ext cx="818272" cy="66078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UD Digi Kyokasho NK-B" panose="02020700000000000000" pitchFamily="18" charset="-128"/>
              <a:ea typeface="UD Digi Kyokasho NK-B" panose="02020700000000000000" pitchFamily="18" charset="-128"/>
            </a:endParaRPr>
          </a:p>
        </p:txBody>
      </p:sp>
      <p:pic>
        <p:nvPicPr>
          <p:cNvPr id="1026" name="Picture 2">
            <a:extLst>
              <a:ext uri="{FF2B5EF4-FFF2-40B4-BE49-F238E27FC236}">
                <a16:creationId xmlns:a16="http://schemas.microsoft.com/office/drawing/2014/main" id="{7B9CAD0D-0AD8-4378-813E-2AEDFA3675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1937" y="4024243"/>
            <a:ext cx="3006743" cy="22546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07945DFA-28D6-4BE6-94B5-9707FF3D1789}"/>
              </a:ext>
            </a:extLst>
          </p:cNvPr>
          <p:cNvSpPr txBox="1"/>
          <p:nvPr/>
        </p:nvSpPr>
        <p:spPr>
          <a:xfrm>
            <a:off x="1588182" y="3109904"/>
            <a:ext cx="1120877" cy="246221"/>
          </a:xfrm>
          <a:prstGeom prst="rect">
            <a:avLst/>
          </a:prstGeom>
          <a:noFill/>
        </p:spPr>
        <p:txBody>
          <a:bodyPr wrap="square" rtlCol="0">
            <a:spAutoFit/>
          </a:bodyPr>
          <a:lstStyle/>
          <a:p>
            <a:pPr algn="ctr"/>
            <a:r>
              <a:rPr kumimoji="1" lang="ja-JP" altLang="en-US" sz="1000" dirty="0">
                <a:latin typeface="BIZ UD明朝 Medium" panose="02020500000000000000" pitchFamily="17" charset="-128"/>
                <a:ea typeface="BIZ UD明朝 Medium" panose="02020500000000000000" pitchFamily="17" charset="-128"/>
              </a:rPr>
              <a:t>つとむ</a:t>
            </a:r>
          </a:p>
        </p:txBody>
      </p:sp>
      <p:pic>
        <p:nvPicPr>
          <p:cNvPr id="17" name="Picture 6" descr="新しいウィンドウで写真1の拡大画像を開きます">
            <a:extLst>
              <a:ext uri="{FF2B5EF4-FFF2-40B4-BE49-F238E27FC236}">
                <a16:creationId xmlns:a16="http://schemas.microsoft.com/office/drawing/2014/main" id="{C6A4C23A-F58C-4438-8F56-76A1BE0A8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7455" y="440935"/>
            <a:ext cx="1905000" cy="2476500"/>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66283CC8-1241-4B75-BDCE-6FAE0591DE5B}"/>
              </a:ext>
            </a:extLst>
          </p:cNvPr>
          <p:cNvSpPr txBox="1"/>
          <p:nvPr/>
        </p:nvSpPr>
        <p:spPr>
          <a:xfrm>
            <a:off x="9209074" y="-17152"/>
            <a:ext cx="2372764" cy="523220"/>
          </a:xfrm>
          <a:prstGeom prst="rect">
            <a:avLst/>
          </a:prstGeom>
          <a:noFill/>
        </p:spPr>
        <p:txBody>
          <a:bodyPr wrap="none" rtlCol="0">
            <a:spAutoFit/>
          </a:bodyPr>
          <a:lstStyle/>
          <a:p>
            <a:pPr algn="ctr"/>
            <a:r>
              <a:rPr lang="ja-JP" altLang="en-US" sz="1600" b="1" dirty="0">
                <a:latin typeface="Meiryo UI" panose="020B0604030504040204" pitchFamily="50" charset="-128"/>
                <a:ea typeface="Meiryo UI" panose="020B0604030504040204" pitchFamily="50" charset="-128"/>
              </a:rPr>
              <a:t>山本条太郎　上海支店長</a:t>
            </a:r>
            <a:endParaRPr lang="en-US" altLang="ja-JP" sz="1600" b="1"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三井物産、満鉄総裁</a:t>
            </a:r>
          </a:p>
        </p:txBody>
      </p:sp>
      <p:sp>
        <p:nvSpPr>
          <p:cNvPr id="19" name="テキスト ボックス 18">
            <a:extLst>
              <a:ext uri="{FF2B5EF4-FFF2-40B4-BE49-F238E27FC236}">
                <a16:creationId xmlns:a16="http://schemas.microsoft.com/office/drawing/2014/main" id="{76ED3DC9-1DD9-4E38-A39F-4D62876AC76B}"/>
              </a:ext>
            </a:extLst>
          </p:cNvPr>
          <p:cNvSpPr txBox="1"/>
          <p:nvPr/>
        </p:nvSpPr>
        <p:spPr>
          <a:xfrm>
            <a:off x="790005" y="1529891"/>
            <a:ext cx="338554" cy="1898636"/>
          </a:xfrm>
          <a:prstGeom prst="rect">
            <a:avLst/>
          </a:prstGeom>
          <a:noFill/>
        </p:spPr>
        <p:txBody>
          <a:bodyPr vert="eaVert" wrap="square" rtlCol="0">
            <a:spAutoFit/>
          </a:bodyPr>
          <a:lstStyle/>
          <a:p>
            <a:pPr algn="ctr"/>
            <a:r>
              <a:rPr kumimoji="1" lang="ja-JP" altLang="en-US" sz="1000" dirty="0">
                <a:latin typeface="BIZ UD明朝 Medium" panose="02020500000000000000" pitchFamily="17" charset="-128"/>
                <a:ea typeface="BIZ UD明朝 Medium" panose="02020500000000000000" pitchFamily="17" charset="-128"/>
              </a:rPr>
              <a:t>（出典）国立国会図書館</a:t>
            </a:r>
          </a:p>
        </p:txBody>
      </p:sp>
      <p:sp>
        <p:nvSpPr>
          <p:cNvPr id="47" name="テキスト ボックス 46">
            <a:extLst>
              <a:ext uri="{FF2B5EF4-FFF2-40B4-BE49-F238E27FC236}">
                <a16:creationId xmlns:a16="http://schemas.microsoft.com/office/drawing/2014/main" id="{CDE60369-4933-4DF4-9FAD-F843A30B92D2}"/>
              </a:ext>
            </a:extLst>
          </p:cNvPr>
          <p:cNvSpPr txBox="1"/>
          <p:nvPr/>
        </p:nvSpPr>
        <p:spPr>
          <a:xfrm>
            <a:off x="946159" y="395157"/>
            <a:ext cx="2098652" cy="307777"/>
          </a:xfrm>
          <a:prstGeom prst="rect">
            <a:avLst/>
          </a:prstGeom>
          <a:noFill/>
        </p:spPr>
        <p:txBody>
          <a:bodyPr wrap="none" rtlCol="0">
            <a:spAutoFit/>
          </a:bodyPr>
          <a:lstStyle/>
          <a:p>
            <a:pPr algn="ctr"/>
            <a:r>
              <a:rPr kumimoji="1" lang="ja-JP" altLang="en-US" sz="1400" b="1" dirty="0">
                <a:latin typeface="Meiryo UI" panose="020B0604030504040204" pitchFamily="50" charset="-128"/>
                <a:ea typeface="Meiryo UI" panose="020B0604030504040204" pitchFamily="50" charset="-128"/>
              </a:rPr>
              <a:t>三井物産、外務政務次官</a:t>
            </a:r>
          </a:p>
        </p:txBody>
      </p:sp>
      <p:pic>
        <p:nvPicPr>
          <p:cNvPr id="1032" name="Picture 8" descr="新しいウィンドウで写真1の拡大画像を開きます">
            <a:extLst>
              <a:ext uri="{FF2B5EF4-FFF2-40B4-BE49-F238E27FC236}">
                <a16:creationId xmlns:a16="http://schemas.microsoft.com/office/drawing/2014/main" id="{CC49026C-9B65-41B2-99F1-AAC49E3DF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951" y="666181"/>
            <a:ext cx="19050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洋上の点―情報戦略家森恪の半生 (中公文庫 A 154-3) | 小島 直記 |本 | 通販 | Amazon">
            <a:extLst>
              <a:ext uri="{FF2B5EF4-FFF2-40B4-BE49-F238E27FC236}">
                <a16:creationId xmlns:a16="http://schemas.microsoft.com/office/drawing/2014/main" id="{5B7280BA-92A5-4FA1-88FD-1A8779FF9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789" y="3759768"/>
            <a:ext cx="1951323" cy="2766222"/>
          </a:xfrm>
          <a:prstGeom prst="rect">
            <a:avLst/>
          </a:prstGeom>
          <a:noFill/>
          <a:extLst>
            <a:ext uri="{909E8E84-426E-40DD-AFC4-6F175D3DCCD1}">
              <a14:hiddenFill xmlns:a14="http://schemas.microsoft.com/office/drawing/2010/main">
                <a:solidFill>
                  <a:srgbClr val="FFFFFF"/>
                </a:solidFill>
              </a14:hiddenFill>
            </a:ext>
          </a:extLst>
        </p:spPr>
      </p:pic>
      <p:sp>
        <p:nvSpPr>
          <p:cNvPr id="50" name="テキスト ボックス 49">
            <a:extLst>
              <a:ext uri="{FF2B5EF4-FFF2-40B4-BE49-F238E27FC236}">
                <a16:creationId xmlns:a16="http://schemas.microsoft.com/office/drawing/2014/main" id="{2FC5B0A1-AA21-4605-89E1-5F33EF1AD64D}"/>
              </a:ext>
            </a:extLst>
          </p:cNvPr>
          <p:cNvSpPr txBox="1"/>
          <p:nvPr/>
        </p:nvSpPr>
        <p:spPr>
          <a:xfrm>
            <a:off x="3778244" y="4555377"/>
            <a:ext cx="4183542" cy="1138773"/>
          </a:xfrm>
          <a:prstGeom prst="rect">
            <a:avLst/>
          </a:prstGeom>
          <a:noFill/>
          <a:ln w="38100">
            <a:solidFill>
              <a:schemeClr val="tx1"/>
            </a:solid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通信文</a:t>
            </a:r>
            <a:r>
              <a:rPr kumimoji="1" lang="en-US" altLang="ja-JP" sz="1200" dirty="0">
                <a:latin typeface="Meiryo UI" panose="020B0604030504040204" pitchFamily="50" charset="-128"/>
                <a:ea typeface="Meiryo UI" panose="020B0604030504040204" pitchFamily="50" charset="-128"/>
              </a:rPr>
              <a:t>】</a:t>
            </a:r>
          </a:p>
          <a:p>
            <a:pPr algn="ctr"/>
            <a:r>
              <a:rPr kumimoji="1" lang="ja-JP" altLang="en-US" sz="2800" b="1" dirty="0">
                <a:solidFill>
                  <a:srgbClr val="002060"/>
                </a:solidFill>
                <a:latin typeface="Meiryo UI" panose="020B0604030504040204" pitchFamily="50" charset="-128"/>
                <a:ea typeface="Meiryo UI" panose="020B0604030504040204" pitchFamily="50" charset="-128"/>
              </a:rPr>
              <a:t>敵艦見ゆ</a:t>
            </a:r>
            <a:endParaRPr kumimoji="1" lang="en-US" altLang="ja-JP" sz="2800" b="1" dirty="0">
              <a:solidFill>
                <a:srgbClr val="002060"/>
              </a:solidFill>
              <a:latin typeface="Meiryo UI" panose="020B0604030504040204" pitchFamily="50" charset="-128"/>
              <a:ea typeface="Meiryo UI" panose="020B0604030504040204" pitchFamily="50" charset="-128"/>
            </a:endParaRPr>
          </a:p>
          <a:p>
            <a:pPr algn="ctr"/>
            <a:r>
              <a:rPr lang="ja-JP" altLang="en-US" sz="2800" dirty="0">
                <a:latin typeface="Meiryo UI" panose="020B0604030504040204" pitchFamily="50" charset="-128"/>
                <a:ea typeface="Meiryo UI" panose="020B0604030504040204" pitchFamily="50" charset="-128"/>
              </a:rPr>
              <a:t>バシー</a:t>
            </a:r>
            <a:r>
              <a:rPr kumimoji="1" lang="ja-JP" altLang="en-US" sz="2800" dirty="0">
                <a:latin typeface="Meiryo UI" panose="020B0604030504040204" pitchFamily="50" charset="-128"/>
                <a:ea typeface="Meiryo UI" panose="020B0604030504040204" pitchFamily="50" charset="-128"/>
              </a:rPr>
              <a:t>海峡から東支那海へ</a:t>
            </a:r>
          </a:p>
        </p:txBody>
      </p:sp>
      <p:sp>
        <p:nvSpPr>
          <p:cNvPr id="51" name="テキスト ボックス 50">
            <a:extLst>
              <a:ext uri="{FF2B5EF4-FFF2-40B4-BE49-F238E27FC236}">
                <a16:creationId xmlns:a16="http://schemas.microsoft.com/office/drawing/2014/main" id="{5EAFD63E-ACA9-4A5C-86C4-AEAC9C45C99A}"/>
              </a:ext>
            </a:extLst>
          </p:cNvPr>
          <p:cNvSpPr txBox="1"/>
          <p:nvPr/>
        </p:nvSpPr>
        <p:spPr>
          <a:xfrm>
            <a:off x="11316978" y="1262065"/>
            <a:ext cx="338554" cy="1898636"/>
          </a:xfrm>
          <a:prstGeom prst="rect">
            <a:avLst/>
          </a:prstGeom>
          <a:noFill/>
        </p:spPr>
        <p:txBody>
          <a:bodyPr vert="eaVert" wrap="square" rtlCol="0">
            <a:spAutoFit/>
          </a:bodyPr>
          <a:lstStyle/>
          <a:p>
            <a:pPr algn="ctr"/>
            <a:r>
              <a:rPr kumimoji="1" lang="ja-JP" altLang="en-US" sz="1000" dirty="0">
                <a:latin typeface="BIZ UD明朝 Medium" panose="02020500000000000000" pitchFamily="17" charset="-128"/>
                <a:ea typeface="BIZ UD明朝 Medium" panose="02020500000000000000" pitchFamily="17" charset="-128"/>
              </a:rPr>
              <a:t>（出典）国立国会図書館</a:t>
            </a:r>
          </a:p>
        </p:txBody>
      </p:sp>
      <p:sp>
        <p:nvSpPr>
          <p:cNvPr id="53" name="テキスト ボックス 52">
            <a:extLst>
              <a:ext uri="{FF2B5EF4-FFF2-40B4-BE49-F238E27FC236}">
                <a16:creationId xmlns:a16="http://schemas.microsoft.com/office/drawing/2014/main" id="{AFE1FBC4-B59C-430E-86CD-EEBEB05FBDE5}"/>
              </a:ext>
            </a:extLst>
          </p:cNvPr>
          <p:cNvSpPr txBox="1"/>
          <p:nvPr/>
        </p:nvSpPr>
        <p:spPr>
          <a:xfrm>
            <a:off x="1063951" y="6512258"/>
            <a:ext cx="1928161" cy="246221"/>
          </a:xfrm>
          <a:prstGeom prst="rect">
            <a:avLst/>
          </a:prstGeom>
          <a:noFill/>
        </p:spPr>
        <p:txBody>
          <a:bodyPr wrap="square">
            <a:spAutoFit/>
          </a:bodyPr>
          <a:lstStyle/>
          <a:p>
            <a:pPr algn="ctr"/>
            <a:r>
              <a:rPr lang="ja-JP" altLang="en-US" sz="1000" dirty="0">
                <a:latin typeface="Meiryo UI" panose="020B0604030504040204" pitchFamily="50" charset="-128"/>
                <a:ea typeface="Meiryo UI" panose="020B0604030504040204" pitchFamily="50" charset="-128"/>
              </a:rPr>
              <a:t>（出典）</a:t>
            </a:r>
            <a:r>
              <a:rPr lang="en-US" altLang="ja-JP" sz="1000" dirty="0">
                <a:latin typeface="Meiryo UI" panose="020B0604030504040204" pitchFamily="50" charset="-128"/>
                <a:ea typeface="Meiryo UI" panose="020B0604030504040204" pitchFamily="50" charset="-128"/>
              </a:rPr>
              <a:t>Amazon</a:t>
            </a:r>
            <a:endParaRPr lang="ja-JP" altLang="en-US" sz="1000" dirty="0">
              <a:latin typeface="Meiryo UI" panose="020B0604030504040204" pitchFamily="50" charset="-128"/>
              <a:ea typeface="Meiryo UI" panose="020B0604030504040204" pitchFamily="50" charset="-128"/>
            </a:endParaRPr>
          </a:p>
        </p:txBody>
      </p:sp>
      <p:sp>
        <p:nvSpPr>
          <p:cNvPr id="54" name="矢印: 右 53">
            <a:extLst>
              <a:ext uri="{FF2B5EF4-FFF2-40B4-BE49-F238E27FC236}">
                <a16:creationId xmlns:a16="http://schemas.microsoft.com/office/drawing/2014/main" id="{E507F674-E859-47E4-83B1-67F9CAA774FF}"/>
              </a:ext>
            </a:extLst>
          </p:cNvPr>
          <p:cNvSpPr/>
          <p:nvPr/>
        </p:nvSpPr>
        <p:spPr>
          <a:xfrm>
            <a:off x="3051288" y="4847855"/>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矢印: 右 55">
            <a:extLst>
              <a:ext uri="{FF2B5EF4-FFF2-40B4-BE49-F238E27FC236}">
                <a16:creationId xmlns:a16="http://schemas.microsoft.com/office/drawing/2014/main" id="{7B0AD40F-8BB1-4ECF-9E3D-414026312F99}"/>
              </a:ext>
            </a:extLst>
          </p:cNvPr>
          <p:cNvSpPr/>
          <p:nvPr/>
        </p:nvSpPr>
        <p:spPr>
          <a:xfrm>
            <a:off x="8025709" y="4873189"/>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A90DBF66-6EF1-49AA-A693-519B12B64FE8}"/>
              </a:ext>
            </a:extLst>
          </p:cNvPr>
          <p:cNvSpPr txBox="1"/>
          <p:nvPr/>
        </p:nvSpPr>
        <p:spPr>
          <a:xfrm>
            <a:off x="3431457" y="6455431"/>
            <a:ext cx="5033620" cy="253916"/>
          </a:xfrm>
          <a:prstGeom prst="rect">
            <a:avLst/>
          </a:prstGeom>
          <a:noFill/>
        </p:spPr>
        <p:txBody>
          <a:bodyPr wrap="square">
            <a:spAutoFit/>
          </a:bodyPr>
          <a:lstStyle/>
          <a:p>
            <a:r>
              <a:rPr lang="ja-JP" altLang="en-US" sz="1050" dirty="0">
                <a:latin typeface="Meiryo UI" panose="020B0604030504040204" pitchFamily="50" charset="-128"/>
                <a:ea typeface="Meiryo UI" panose="020B0604030504040204" pitchFamily="50" charset="-128"/>
              </a:rPr>
              <a:t>森格 → 山本支店長 → 日本海軍第二艦隊へ打電　→海軍省→　第一艦隊に移動命令</a:t>
            </a:r>
          </a:p>
        </p:txBody>
      </p:sp>
      <p:pic>
        <p:nvPicPr>
          <p:cNvPr id="64" name="Picture 9" descr="MCj04244660000[1]">
            <a:extLst>
              <a:ext uri="{FF2B5EF4-FFF2-40B4-BE49-F238E27FC236}">
                <a16:creationId xmlns:a16="http://schemas.microsoft.com/office/drawing/2014/main" id="{C9C7128F-A8CD-4866-B34C-1E143A4445C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6963" y="2758888"/>
            <a:ext cx="740727" cy="6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テキスト ボックス 64">
            <a:extLst>
              <a:ext uri="{FF2B5EF4-FFF2-40B4-BE49-F238E27FC236}">
                <a16:creationId xmlns:a16="http://schemas.microsoft.com/office/drawing/2014/main" id="{1F55A24F-78B1-4969-B128-153C9F3560EE}"/>
              </a:ext>
            </a:extLst>
          </p:cNvPr>
          <p:cNvSpPr txBox="1"/>
          <p:nvPr/>
        </p:nvSpPr>
        <p:spPr>
          <a:xfrm>
            <a:off x="3772935" y="5840069"/>
            <a:ext cx="4183542" cy="523220"/>
          </a:xfrm>
          <a:prstGeom prst="rect">
            <a:avLst/>
          </a:prstGeom>
          <a:noFill/>
          <a:ln w="38100">
            <a:solidFill>
              <a:schemeClr val="tx1"/>
            </a:solidFill>
          </a:ln>
        </p:spPr>
        <p:txBody>
          <a:bodyPr wrap="square" rtlCol="0">
            <a:spAutoFit/>
          </a:bodyPr>
          <a:lstStyle/>
          <a:p>
            <a:pPr algn="ctr"/>
            <a:r>
              <a:rPr kumimoji="1" lang="ja-JP" altLang="en-US" sz="2800" dirty="0">
                <a:latin typeface="Meiryo UI" panose="020B0604030504040204" pitchFamily="50" charset="-128"/>
                <a:ea typeface="Meiryo UI" panose="020B0604030504040204" pitchFamily="50" charset="-128"/>
              </a:rPr>
              <a:t>上海港の艀を買い占めろ！</a:t>
            </a:r>
          </a:p>
        </p:txBody>
      </p:sp>
      <p:sp>
        <p:nvSpPr>
          <p:cNvPr id="66" name="矢印: 右 65">
            <a:extLst>
              <a:ext uri="{FF2B5EF4-FFF2-40B4-BE49-F238E27FC236}">
                <a16:creationId xmlns:a16="http://schemas.microsoft.com/office/drawing/2014/main" id="{75A5FA81-6A56-4C84-84B2-FC10FCF1E3BE}"/>
              </a:ext>
            </a:extLst>
          </p:cNvPr>
          <p:cNvSpPr/>
          <p:nvPr/>
        </p:nvSpPr>
        <p:spPr>
          <a:xfrm rot="10800000">
            <a:off x="8008096" y="5809474"/>
            <a:ext cx="713079"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矢印: 右 66">
            <a:extLst>
              <a:ext uri="{FF2B5EF4-FFF2-40B4-BE49-F238E27FC236}">
                <a16:creationId xmlns:a16="http://schemas.microsoft.com/office/drawing/2014/main" id="{2C52E956-B714-403B-BE3E-AA7A2410E804}"/>
              </a:ext>
            </a:extLst>
          </p:cNvPr>
          <p:cNvSpPr/>
          <p:nvPr/>
        </p:nvSpPr>
        <p:spPr>
          <a:xfrm rot="10800000">
            <a:off x="3013619" y="5809474"/>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8" name="Picture 219" descr="lock_ok">
            <a:extLst>
              <a:ext uri="{FF2B5EF4-FFF2-40B4-BE49-F238E27FC236}">
                <a16:creationId xmlns:a16="http://schemas.microsoft.com/office/drawing/2014/main" id="{C2EEB601-621C-4730-8A7F-56AAD6DE1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4184" y="835764"/>
            <a:ext cx="61753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19" descr="lock_ok">
            <a:extLst>
              <a:ext uri="{FF2B5EF4-FFF2-40B4-BE49-F238E27FC236}">
                <a16:creationId xmlns:a16="http://schemas.microsoft.com/office/drawing/2014/main" id="{8BE038B7-E2B2-4AE3-8CA6-733548BD9F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1433" y="755348"/>
            <a:ext cx="61753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020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満州鉄道デザイン作成: 空のカケラ ライブラリ">
            <a:extLst>
              <a:ext uri="{FF2B5EF4-FFF2-40B4-BE49-F238E27FC236}">
                <a16:creationId xmlns:a16="http://schemas.microsoft.com/office/drawing/2014/main" id="{A82011A6-A677-8C1B-09B8-A2D4A0854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35" y="96493"/>
            <a:ext cx="11950212" cy="187188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213B349-52C7-CD90-7CC7-10519D765D87}"/>
              </a:ext>
            </a:extLst>
          </p:cNvPr>
          <p:cNvSpPr txBox="1"/>
          <p:nvPr/>
        </p:nvSpPr>
        <p:spPr>
          <a:xfrm>
            <a:off x="2444259" y="1860661"/>
            <a:ext cx="7303475" cy="200055"/>
          </a:xfrm>
          <a:prstGeom prst="rect">
            <a:avLst/>
          </a:prstGeom>
          <a:noFill/>
        </p:spPr>
        <p:txBody>
          <a:bodyPr wrap="square">
            <a:spAutoFit/>
          </a:bodyPr>
          <a:lstStyle/>
          <a:p>
            <a:pPr algn="ctr"/>
            <a:r>
              <a:rPr lang="ja-JP" altLang="en-US" sz="700" dirty="0">
                <a:latin typeface="BIZ UDPゴシック" panose="020B0400000000000000" pitchFamily="50" charset="-128"/>
                <a:ea typeface="BIZ UDPゴシック" panose="020B0400000000000000" pitchFamily="50" charset="-128"/>
              </a:rPr>
              <a:t>（出所）空のカケラ ライブラリ </a:t>
            </a:r>
            <a:r>
              <a:rPr lang="en-US" altLang="ja-JP" sz="700" dirty="0">
                <a:latin typeface="Amasis MT Pro Black" panose="02040A04050005020304" pitchFamily="18" charset="0"/>
                <a:ea typeface="BIZ UDPゴシック" panose="020B0400000000000000" pitchFamily="50" charset="-128"/>
              </a:rPr>
              <a:t>https://soranokakera.lekumo.biz/tesr/2015/05/post-ff23.html</a:t>
            </a:r>
            <a:endParaRPr lang="ja-JP" altLang="en-US" sz="700" dirty="0">
              <a:latin typeface="Amasis MT Pro Black" panose="02040A04050005020304" pitchFamily="18" charset="0"/>
              <a:ea typeface="BIZ UDPゴシック" panose="020B0400000000000000" pitchFamily="50" charset="-128"/>
            </a:endParaRPr>
          </a:p>
        </p:txBody>
      </p:sp>
      <p:pic>
        <p:nvPicPr>
          <p:cNvPr id="2050" name="Picture 2">
            <a:extLst>
              <a:ext uri="{FF2B5EF4-FFF2-40B4-BE49-F238E27FC236}">
                <a16:creationId xmlns:a16="http://schemas.microsoft.com/office/drawing/2014/main" id="{748F86A0-BF1D-BDE5-487E-7B3BACF2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227125"/>
            <a:ext cx="5905500" cy="40481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DF07E56-33F2-805F-459A-D69F63248286}"/>
              </a:ext>
            </a:extLst>
          </p:cNvPr>
          <p:cNvSpPr txBox="1"/>
          <p:nvPr/>
        </p:nvSpPr>
        <p:spPr>
          <a:xfrm>
            <a:off x="999452" y="6301969"/>
            <a:ext cx="3985846" cy="215444"/>
          </a:xfrm>
          <a:prstGeom prst="rect">
            <a:avLst/>
          </a:prstGeom>
          <a:noFill/>
        </p:spPr>
        <p:txBody>
          <a:bodyPr wrap="square">
            <a:spAutoFit/>
          </a:bodyPr>
          <a:lstStyle/>
          <a:p>
            <a:pPr algn="ctr"/>
            <a:r>
              <a:rPr lang="en-US" altLang="ja-JP" sz="800" dirty="0">
                <a:latin typeface="Amasis MT Pro Black" panose="02040A04050005020304" pitchFamily="18" charset="0"/>
                <a:ea typeface="BIZ UDPゴシック" panose="020B0400000000000000" pitchFamily="50" charset="-128"/>
              </a:rPr>
              <a:t>http://img-cdn.jg.jugem.jp/4d6/2246033/20120605_859561.gif</a:t>
            </a:r>
            <a:endParaRPr lang="ja-JP" altLang="en-US" sz="800" dirty="0">
              <a:latin typeface="Amasis MT Pro Black" panose="02040A04050005020304" pitchFamily="18" charset="0"/>
              <a:ea typeface="BIZ UDPゴシック" panose="020B0400000000000000" pitchFamily="50" charset="-128"/>
            </a:endParaRPr>
          </a:p>
        </p:txBody>
      </p:sp>
      <p:pic>
        <p:nvPicPr>
          <p:cNvPr id="2052" name="Picture 4" descr="後藤新平 | いわての文化情報大事典">
            <a:extLst>
              <a:ext uri="{FF2B5EF4-FFF2-40B4-BE49-F238E27FC236}">
                <a16:creationId xmlns:a16="http://schemas.microsoft.com/office/drawing/2014/main" id="{2FDE94A0-AAF6-5CAA-4F5B-C6585149D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899" y="2235181"/>
            <a:ext cx="3238501" cy="40481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B4C071-A6F1-5187-092C-209EE8323266}"/>
              </a:ext>
            </a:extLst>
          </p:cNvPr>
          <p:cNvSpPr txBox="1"/>
          <p:nvPr/>
        </p:nvSpPr>
        <p:spPr>
          <a:xfrm>
            <a:off x="8229601" y="5979589"/>
            <a:ext cx="2203939" cy="276999"/>
          </a:xfrm>
          <a:prstGeom prst="rect">
            <a:avLst/>
          </a:prstGeom>
          <a:noFill/>
        </p:spPr>
        <p:txBody>
          <a:bodyPr wrap="square" rtlCol="0">
            <a:spAutoFit/>
          </a:bodyPr>
          <a:lstStyle/>
          <a:p>
            <a:pPr algn="ctr"/>
            <a:r>
              <a:rPr kumimoji="1" lang="ja-JP" altLang="en-US" sz="1200" dirty="0">
                <a:solidFill>
                  <a:schemeClr val="bg1"/>
                </a:solidFill>
                <a:latin typeface="BIZ UDPゴシック" panose="020B0400000000000000" pitchFamily="50" charset="-128"/>
                <a:ea typeface="BIZ UDPゴシック" panose="020B0400000000000000" pitchFamily="50" charset="-128"/>
              </a:rPr>
              <a:t>初代満鉄総裁：後藤新平</a:t>
            </a:r>
          </a:p>
        </p:txBody>
      </p:sp>
      <p:sp>
        <p:nvSpPr>
          <p:cNvPr id="8" name="テキスト ボックス 7">
            <a:extLst>
              <a:ext uri="{FF2B5EF4-FFF2-40B4-BE49-F238E27FC236}">
                <a16:creationId xmlns:a16="http://schemas.microsoft.com/office/drawing/2014/main" id="{5D467988-139C-4F64-A245-AC60203C7B01}"/>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テキスト ボックス 2">
            <a:extLst>
              <a:ext uri="{FF2B5EF4-FFF2-40B4-BE49-F238E27FC236}">
                <a16:creationId xmlns:a16="http://schemas.microsoft.com/office/drawing/2014/main" id="{D67493BB-91E1-4C6A-80EB-E1F8A8527D6B}"/>
              </a:ext>
            </a:extLst>
          </p:cNvPr>
          <p:cNvSpPr txBox="1"/>
          <p:nvPr/>
        </p:nvSpPr>
        <p:spPr>
          <a:xfrm rot="1007861">
            <a:off x="6731913" y="2511097"/>
            <a:ext cx="861774" cy="3648269"/>
          </a:xfrm>
          <a:prstGeom prst="rect">
            <a:avLst/>
          </a:prstGeom>
          <a:noFill/>
        </p:spPr>
        <p:txBody>
          <a:bodyPr vert="eaVert" wrap="square" rtlCol="0">
            <a:spAutoFit/>
          </a:bodyPr>
          <a:lstStyle/>
          <a:p>
            <a:r>
              <a:rPr kumimoji="1" lang="ja-JP" altLang="en-US" sz="4400" dirty="0">
                <a:latin typeface="BIZ UDP明朝 Medium" panose="02020500000000000000" pitchFamily="18" charset="-128"/>
                <a:ea typeface="BIZ UDP明朝 Medium" panose="02020500000000000000" pitchFamily="18" charset="-128"/>
              </a:rPr>
              <a:t>文装的武備論</a:t>
            </a:r>
          </a:p>
        </p:txBody>
      </p:sp>
    </p:spTree>
    <p:extLst>
      <p:ext uri="{BB962C8B-B14F-4D97-AF65-F5344CB8AC3E}">
        <p14:creationId xmlns:p14="http://schemas.microsoft.com/office/powerpoint/2010/main" val="400723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273208"/>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満鉄の創業と三井物産</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30E7F922-5480-6C11-BAA7-A01D7014FB77}"/>
              </a:ext>
            </a:extLst>
          </p:cNvPr>
          <p:cNvSpPr txBox="1"/>
          <p:nvPr/>
        </p:nvSpPr>
        <p:spPr>
          <a:xfrm>
            <a:off x="1740877" y="709313"/>
            <a:ext cx="2473569"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三井物産</a:t>
            </a:r>
          </a:p>
        </p:txBody>
      </p:sp>
      <p:pic>
        <p:nvPicPr>
          <p:cNvPr id="10242" name="Picture 2" descr="4月1日：満鉄、営業開始 - 世界史カレンダー">
            <a:extLst>
              <a:ext uri="{FF2B5EF4-FFF2-40B4-BE49-F238E27FC236}">
                <a16:creationId xmlns:a16="http://schemas.microsoft.com/office/drawing/2014/main" id="{F69F9324-4C56-14E3-2655-ED26EE11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712" y="2292015"/>
            <a:ext cx="2857500" cy="27051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矢印コネクタ 4">
            <a:extLst>
              <a:ext uri="{FF2B5EF4-FFF2-40B4-BE49-F238E27FC236}">
                <a16:creationId xmlns:a16="http://schemas.microsoft.com/office/drawing/2014/main" id="{2626AA3B-6802-A5E2-1AA9-0A772249B2CD}"/>
              </a:ext>
            </a:extLst>
          </p:cNvPr>
          <p:cNvCxnSpPr>
            <a:cxnSpLocks/>
          </p:cNvCxnSpPr>
          <p:nvPr/>
        </p:nvCxnSpPr>
        <p:spPr>
          <a:xfrm>
            <a:off x="2977662" y="1294088"/>
            <a:ext cx="0" cy="8850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FB365A7D-A579-322B-4C57-E4161611746C}"/>
              </a:ext>
            </a:extLst>
          </p:cNvPr>
          <p:cNvSpPr txBox="1"/>
          <p:nvPr/>
        </p:nvSpPr>
        <p:spPr>
          <a:xfrm>
            <a:off x="2221524" y="1459973"/>
            <a:ext cx="844062"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出資</a:t>
            </a:r>
          </a:p>
        </p:txBody>
      </p:sp>
      <p:pic>
        <p:nvPicPr>
          <p:cNvPr id="10244" name="Picture 4">
            <a:extLst>
              <a:ext uri="{FF2B5EF4-FFF2-40B4-BE49-F238E27FC236}">
                <a16:creationId xmlns:a16="http://schemas.microsoft.com/office/drawing/2014/main" id="{298103C8-94E1-2A0E-F9D2-F3A988F1B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078" y="3631459"/>
            <a:ext cx="5400675" cy="252412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A7BF7C8-8053-6D39-A55A-C1D844AC7248}"/>
              </a:ext>
            </a:extLst>
          </p:cNvPr>
          <p:cNvSpPr txBox="1"/>
          <p:nvPr/>
        </p:nvSpPr>
        <p:spPr>
          <a:xfrm>
            <a:off x="5791200" y="6154117"/>
            <a:ext cx="6096000" cy="230832"/>
          </a:xfrm>
          <a:prstGeom prst="rect">
            <a:avLst/>
          </a:prstGeom>
          <a:noFill/>
        </p:spPr>
        <p:txBody>
          <a:bodyPr wrap="square">
            <a:spAutoFit/>
          </a:bodyPr>
          <a:lstStyle/>
          <a:p>
            <a:pPr algn="ctr"/>
            <a:r>
              <a:rPr lang="en-US" altLang="ja-JP" sz="900" dirty="0">
                <a:latin typeface="Amasis MT Pro Black" panose="02040A04050005020304" pitchFamily="18" charset="0"/>
              </a:rPr>
              <a:t>https://upload.wikimedia.org/wikipedia/commons/b/bf/Mantetsu-Pashishi923.jpg</a:t>
            </a:r>
            <a:endParaRPr lang="ja-JP" altLang="en-US" sz="900" dirty="0">
              <a:latin typeface="Amasis MT Pro Black" panose="02040A04050005020304" pitchFamily="18" charset="0"/>
            </a:endParaRPr>
          </a:p>
        </p:txBody>
      </p:sp>
      <p:cxnSp>
        <p:nvCxnSpPr>
          <p:cNvPr id="11" name="コネクタ: カギ線 10">
            <a:extLst>
              <a:ext uri="{FF2B5EF4-FFF2-40B4-BE49-F238E27FC236}">
                <a16:creationId xmlns:a16="http://schemas.microsoft.com/office/drawing/2014/main" id="{B3D8F9C5-BCC0-758A-6150-4AFE391E4DB6}"/>
              </a:ext>
            </a:extLst>
          </p:cNvPr>
          <p:cNvCxnSpPr>
            <a:cxnSpLocks/>
            <a:stCxn id="10244" idx="0"/>
          </p:cNvCxnSpPr>
          <p:nvPr/>
        </p:nvCxnSpPr>
        <p:spPr>
          <a:xfrm rot="16200000" flipV="1">
            <a:off x="6179095" y="1065138"/>
            <a:ext cx="648564" cy="4484078"/>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F3BA19E-DC67-F762-906D-248CBA9EB478}"/>
              </a:ext>
            </a:extLst>
          </p:cNvPr>
          <p:cNvSpPr txBox="1"/>
          <p:nvPr/>
        </p:nvSpPr>
        <p:spPr>
          <a:xfrm>
            <a:off x="6096000" y="3608806"/>
            <a:ext cx="5349753"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アメリカンロコモーティブ社リッチモンド工場製の機関車</a:t>
            </a:r>
          </a:p>
        </p:txBody>
      </p:sp>
      <p:sp>
        <p:nvSpPr>
          <p:cNvPr id="14" name="テキスト ボックス 13">
            <a:extLst>
              <a:ext uri="{FF2B5EF4-FFF2-40B4-BE49-F238E27FC236}">
                <a16:creationId xmlns:a16="http://schemas.microsoft.com/office/drawing/2014/main" id="{C4F31744-52A1-9E73-F5E8-BED70DC4C519}"/>
              </a:ext>
            </a:extLst>
          </p:cNvPr>
          <p:cNvSpPr txBox="1"/>
          <p:nvPr/>
        </p:nvSpPr>
        <p:spPr>
          <a:xfrm>
            <a:off x="5533291" y="2625934"/>
            <a:ext cx="1969477" cy="584775"/>
          </a:xfrm>
          <a:prstGeom prst="rect">
            <a:avLst/>
          </a:prstGeom>
          <a:solidFill>
            <a:schemeClr val="bg1"/>
          </a:solid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三井物産</a:t>
            </a:r>
          </a:p>
        </p:txBody>
      </p:sp>
      <p:sp>
        <p:nvSpPr>
          <p:cNvPr id="15" name="テキスト ボックス 14">
            <a:extLst>
              <a:ext uri="{FF2B5EF4-FFF2-40B4-BE49-F238E27FC236}">
                <a16:creationId xmlns:a16="http://schemas.microsoft.com/office/drawing/2014/main" id="{603F31A2-4A2E-EE19-3AE4-DBBBFDB73651}"/>
              </a:ext>
            </a:extLst>
          </p:cNvPr>
          <p:cNvSpPr txBox="1"/>
          <p:nvPr/>
        </p:nvSpPr>
        <p:spPr>
          <a:xfrm>
            <a:off x="4529505" y="2557958"/>
            <a:ext cx="844062"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輸入</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8A11033E-64B8-B287-1CB8-0005C150C00D}"/>
              </a:ext>
            </a:extLst>
          </p:cNvPr>
          <p:cNvSpPr txBox="1"/>
          <p:nvPr/>
        </p:nvSpPr>
        <p:spPr>
          <a:xfrm>
            <a:off x="8745414" y="2790964"/>
            <a:ext cx="2303585" cy="338554"/>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輸入総数は</a:t>
            </a:r>
            <a:r>
              <a:rPr kumimoji="1" lang="en-US" altLang="ja-JP" sz="1600" dirty="0">
                <a:latin typeface="BIZ UDPゴシック" panose="020B0400000000000000" pitchFamily="50" charset="-128"/>
                <a:ea typeface="BIZ UDPゴシック" panose="020B0400000000000000" pitchFamily="50" charset="-128"/>
              </a:rPr>
              <a:t>203</a:t>
            </a:r>
            <a:r>
              <a:rPr kumimoji="1" lang="ja-JP" altLang="en-US" sz="1600" dirty="0">
                <a:latin typeface="BIZ UDPゴシック" panose="020B0400000000000000" pitchFamily="50" charset="-128"/>
                <a:ea typeface="BIZ UDPゴシック" panose="020B0400000000000000" pitchFamily="50" charset="-128"/>
              </a:rPr>
              <a:t>輌</a:t>
            </a:r>
          </a:p>
        </p:txBody>
      </p:sp>
      <p:sp>
        <p:nvSpPr>
          <p:cNvPr id="16" name="テキスト ボックス 15">
            <a:extLst>
              <a:ext uri="{FF2B5EF4-FFF2-40B4-BE49-F238E27FC236}">
                <a16:creationId xmlns:a16="http://schemas.microsoft.com/office/drawing/2014/main" id="{E115BDCE-CE04-45E9-98B0-44AC1B98F0D0}"/>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2405097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29968"/>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満鉄創業時の鉄路</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632F04B5-A9B1-054F-05A3-5B98318F4DF1}"/>
              </a:ext>
            </a:extLst>
          </p:cNvPr>
          <p:cNvPicPr>
            <a:picLocks noChangeAspect="1"/>
          </p:cNvPicPr>
          <p:nvPr/>
        </p:nvPicPr>
        <p:blipFill>
          <a:blip r:embed="rId2"/>
          <a:stretch>
            <a:fillRect/>
          </a:stretch>
        </p:blipFill>
        <p:spPr>
          <a:xfrm>
            <a:off x="1359741" y="653188"/>
            <a:ext cx="9472515" cy="5822040"/>
          </a:xfrm>
          <a:prstGeom prst="rect">
            <a:avLst/>
          </a:prstGeom>
        </p:spPr>
      </p:pic>
      <p:sp>
        <p:nvSpPr>
          <p:cNvPr id="5" name="テキスト ボックス 4">
            <a:extLst>
              <a:ext uri="{FF2B5EF4-FFF2-40B4-BE49-F238E27FC236}">
                <a16:creationId xmlns:a16="http://schemas.microsoft.com/office/drawing/2014/main" id="{D0CF57ED-3D0F-448F-9434-72ED7C5555A3}"/>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853333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234311"/>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満鉄総裁・山本条太郎</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13314" name="Picture 2" descr="山本条太郎の肖像">
            <a:extLst>
              <a:ext uri="{FF2B5EF4-FFF2-40B4-BE49-F238E27FC236}">
                <a16:creationId xmlns:a16="http://schemas.microsoft.com/office/drawing/2014/main" id="{D1AC3404-3CFC-0B94-95DE-D296FDBD4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190" y="785988"/>
            <a:ext cx="3560273" cy="55949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966E127-5EBA-43F8-7224-3ED7455A53F8}"/>
              </a:ext>
            </a:extLst>
          </p:cNvPr>
          <p:cNvSpPr txBox="1"/>
          <p:nvPr/>
        </p:nvSpPr>
        <p:spPr>
          <a:xfrm>
            <a:off x="7965530" y="6381743"/>
            <a:ext cx="2596662" cy="230832"/>
          </a:xfrm>
          <a:prstGeom prst="rect">
            <a:avLst/>
          </a:prstGeom>
          <a:noFill/>
        </p:spPr>
        <p:txBody>
          <a:bodyPr wrap="square">
            <a:spAutoFit/>
          </a:bodyPr>
          <a:lstStyle/>
          <a:p>
            <a:r>
              <a:rPr lang="en-US" altLang="ja-JP" sz="900" dirty="0">
                <a:latin typeface="Amasis MT Pro Black" panose="02040A04050005020304" pitchFamily="18" charset="0"/>
              </a:rPr>
              <a:t>https://ndl.go.jp/portrait/datas/522/</a:t>
            </a:r>
            <a:endParaRPr lang="ja-JP" altLang="en-US" sz="900" dirty="0">
              <a:latin typeface="Amasis MT Pro Black" panose="02040A04050005020304" pitchFamily="18" charset="0"/>
            </a:endParaRPr>
          </a:p>
        </p:txBody>
      </p:sp>
      <p:pic>
        <p:nvPicPr>
          <p:cNvPr id="13316" name="Picture 4">
            <a:extLst>
              <a:ext uri="{FF2B5EF4-FFF2-40B4-BE49-F238E27FC236}">
                <a16:creationId xmlns:a16="http://schemas.microsoft.com/office/drawing/2014/main" id="{B2905ABF-F8A5-805A-6003-CBB183523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846" y="3010531"/>
            <a:ext cx="5427785" cy="344664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31169DB-7114-6E22-F523-71AA35258C64}"/>
              </a:ext>
            </a:extLst>
          </p:cNvPr>
          <p:cNvSpPr txBox="1"/>
          <p:nvPr/>
        </p:nvSpPr>
        <p:spPr>
          <a:xfrm>
            <a:off x="996461" y="1241791"/>
            <a:ext cx="5263662" cy="1323439"/>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⦿鞍山製鉄所</a:t>
            </a:r>
            <a:r>
              <a:rPr kumimoji="1" lang="en-US" altLang="ja-JP" sz="2000" dirty="0">
                <a:latin typeface="BIZ UDPゴシック" panose="020B0400000000000000" pitchFamily="50" charset="-128"/>
                <a:ea typeface="BIZ UDPゴシック" panose="020B0400000000000000" pitchFamily="50" charset="-128"/>
              </a:rPr>
              <a:t>…</a:t>
            </a:r>
            <a:r>
              <a:rPr kumimoji="1" lang="ja-JP" altLang="en-US" sz="2000" dirty="0">
                <a:latin typeface="BIZ UDPゴシック" panose="020B0400000000000000" pitchFamily="50" charset="-128"/>
                <a:ea typeface="BIZ UDPゴシック" panose="020B0400000000000000" pitchFamily="50" charset="-128"/>
              </a:rPr>
              <a:t>銑鉄一貫作業</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⦿撫順油母頁岩</a:t>
            </a:r>
            <a:endParaRPr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⦿石炭液化</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⦿肥料事業</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00101C4D-64CA-4726-A3AF-AA98301A5EA8}"/>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164424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161520"/>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中央亜細亜横断鐡道</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BB9B137F-0E3D-B1AC-8733-5270708F8D32}"/>
              </a:ext>
            </a:extLst>
          </p:cNvPr>
          <p:cNvPicPr>
            <a:picLocks noChangeAspect="1"/>
          </p:cNvPicPr>
          <p:nvPr/>
        </p:nvPicPr>
        <p:blipFill>
          <a:blip r:embed="rId2"/>
          <a:stretch>
            <a:fillRect/>
          </a:stretch>
        </p:blipFill>
        <p:spPr>
          <a:xfrm>
            <a:off x="208085" y="1816710"/>
            <a:ext cx="5715000" cy="3400425"/>
          </a:xfrm>
          <a:prstGeom prst="rect">
            <a:avLst/>
          </a:prstGeom>
        </p:spPr>
      </p:pic>
      <p:pic>
        <p:nvPicPr>
          <p:cNvPr id="11266" name="Picture 2" descr="中央アジア横断鉄道">
            <a:extLst>
              <a:ext uri="{FF2B5EF4-FFF2-40B4-BE49-F238E27FC236}">
                <a16:creationId xmlns:a16="http://schemas.microsoft.com/office/drawing/2014/main" id="{26766A6D-1BFB-4C81-8E43-6B0D2716B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131" y="1243745"/>
            <a:ext cx="5715000" cy="51911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9F19A33-C6C8-444F-BD77-5A1EAC6F5577}"/>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52483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325196"/>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満鉄の撫順炭鉱開発</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B85A0CE5-FBCA-4813-D9B3-5E1394E4E460}"/>
              </a:ext>
            </a:extLst>
          </p:cNvPr>
          <p:cNvPicPr>
            <a:picLocks noChangeAspect="1"/>
          </p:cNvPicPr>
          <p:nvPr/>
        </p:nvPicPr>
        <p:blipFill>
          <a:blip r:embed="rId2"/>
          <a:stretch>
            <a:fillRect/>
          </a:stretch>
        </p:blipFill>
        <p:spPr>
          <a:xfrm>
            <a:off x="64472" y="1548253"/>
            <a:ext cx="6834554" cy="4399744"/>
          </a:xfrm>
          <a:prstGeom prst="rect">
            <a:avLst/>
          </a:prstGeom>
        </p:spPr>
      </p:pic>
      <p:sp>
        <p:nvSpPr>
          <p:cNvPr id="5" name="テキスト ボックス 4">
            <a:extLst>
              <a:ext uri="{FF2B5EF4-FFF2-40B4-BE49-F238E27FC236}">
                <a16:creationId xmlns:a16="http://schemas.microsoft.com/office/drawing/2014/main" id="{C078512C-1C14-E9F1-506A-045079180459}"/>
              </a:ext>
            </a:extLst>
          </p:cNvPr>
          <p:cNvSpPr txBox="1"/>
          <p:nvPr/>
        </p:nvSpPr>
        <p:spPr>
          <a:xfrm>
            <a:off x="433749" y="5947997"/>
            <a:ext cx="6096000" cy="230832"/>
          </a:xfrm>
          <a:prstGeom prst="rect">
            <a:avLst/>
          </a:prstGeom>
          <a:noFill/>
        </p:spPr>
        <p:txBody>
          <a:bodyPr wrap="square">
            <a:spAutoFit/>
          </a:bodyPr>
          <a:lstStyle/>
          <a:p>
            <a:pPr algn="ctr"/>
            <a:r>
              <a:rPr lang="en-US" altLang="ja-JP" sz="900" dirty="0">
                <a:latin typeface="Amasis MT Pro Black" panose="02040A04050005020304" pitchFamily="18" charset="0"/>
              </a:rPr>
              <a:t>http://www.laozhaopian5.com/uploads/allimg/221204/1-221204203036-50.jpg</a:t>
            </a:r>
            <a:endParaRPr lang="ja-JP" altLang="en-US" sz="900" dirty="0">
              <a:latin typeface="Amasis MT Pro Black" panose="02040A04050005020304" pitchFamily="18" charset="0"/>
            </a:endParaRPr>
          </a:p>
        </p:txBody>
      </p:sp>
      <p:pic>
        <p:nvPicPr>
          <p:cNvPr id="8196" name="Picture 4">
            <a:extLst>
              <a:ext uri="{FF2B5EF4-FFF2-40B4-BE49-F238E27FC236}">
                <a16:creationId xmlns:a16="http://schemas.microsoft.com/office/drawing/2014/main" id="{F1DAAC95-987F-E6DC-3326-92ED691ED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033" y="1548253"/>
            <a:ext cx="5068830" cy="439974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83CE831-83EE-48BD-384E-18293E163B37}"/>
              </a:ext>
            </a:extLst>
          </p:cNvPr>
          <p:cNvSpPr txBox="1"/>
          <p:nvPr/>
        </p:nvSpPr>
        <p:spPr>
          <a:xfrm>
            <a:off x="7469832" y="5947997"/>
            <a:ext cx="4613031" cy="230832"/>
          </a:xfrm>
          <a:prstGeom prst="rect">
            <a:avLst/>
          </a:prstGeom>
          <a:noFill/>
        </p:spPr>
        <p:txBody>
          <a:bodyPr wrap="square">
            <a:spAutoFit/>
          </a:bodyPr>
          <a:lstStyle/>
          <a:p>
            <a:r>
              <a:rPr lang="en-US" altLang="ja-JP" sz="900" dirty="0">
                <a:latin typeface="Amasis MT Pro Black" panose="02040A04050005020304" pitchFamily="18" charset="0"/>
              </a:rPr>
              <a:t>http://home.att.ne.jp/blue/gendai-shi/gallery2/bujyun-tanko-map.jpg</a:t>
            </a:r>
            <a:endParaRPr lang="ja-JP" altLang="en-US" sz="900" dirty="0">
              <a:latin typeface="Amasis MT Pro Black" panose="02040A04050005020304" pitchFamily="18" charset="0"/>
            </a:endParaRPr>
          </a:p>
        </p:txBody>
      </p:sp>
      <p:sp>
        <p:nvSpPr>
          <p:cNvPr id="8" name="テキスト ボックス 7">
            <a:extLst>
              <a:ext uri="{FF2B5EF4-FFF2-40B4-BE49-F238E27FC236}">
                <a16:creationId xmlns:a16="http://schemas.microsoft.com/office/drawing/2014/main" id="{1969404F-50B9-4EC8-81B8-2DEABCCCB550}"/>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722907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202100"/>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満鉄のオイル・シェール開発</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4098" name="Picture 2" descr="オイルシェール - JapaneseClass.jp">
            <a:extLst>
              <a:ext uri="{FF2B5EF4-FFF2-40B4-BE49-F238E27FC236}">
                <a16:creationId xmlns:a16="http://schemas.microsoft.com/office/drawing/2014/main" id="{07F85587-960F-32E5-12D9-7B542005F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523" y="3931814"/>
            <a:ext cx="5219683" cy="29261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1042221-C90B-1995-83DC-4C247DA36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50" y="1120865"/>
            <a:ext cx="5366971" cy="41067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旧満鉄中央試験所 － 満鉄の研究拠点 - HBD in Liaodong Peninsula">
            <a:extLst>
              <a:ext uri="{FF2B5EF4-FFF2-40B4-BE49-F238E27FC236}">
                <a16:creationId xmlns:a16="http://schemas.microsoft.com/office/drawing/2014/main" id="{2C2C217E-A565-3CF2-3D36-AC6F781F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58" y="1033082"/>
            <a:ext cx="4710479" cy="283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13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268026"/>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満鉄と大慶油田</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9218" name="Picture 2">
            <a:extLst>
              <a:ext uri="{FF2B5EF4-FFF2-40B4-BE49-F238E27FC236}">
                <a16:creationId xmlns:a16="http://schemas.microsoft.com/office/drawing/2014/main" id="{353D810D-9AAD-60DE-8C49-84932FB58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30" y="3744184"/>
            <a:ext cx="6096000" cy="28765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ECD51ED-6CC9-A69E-05AA-391A9F4857F7}"/>
              </a:ext>
            </a:extLst>
          </p:cNvPr>
          <p:cNvSpPr txBox="1"/>
          <p:nvPr/>
        </p:nvSpPr>
        <p:spPr>
          <a:xfrm>
            <a:off x="1764324" y="6603847"/>
            <a:ext cx="2754922" cy="230832"/>
          </a:xfrm>
          <a:prstGeom prst="rect">
            <a:avLst/>
          </a:prstGeom>
          <a:noFill/>
        </p:spPr>
        <p:txBody>
          <a:bodyPr wrap="square">
            <a:spAutoFit/>
          </a:bodyPr>
          <a:lstStyle/>
          <a:p>
            <a:r>
              <a:rPr lang="en-US" altLang="ja-JP" sz="900" dirty="0">
                <a:latin typeface="Amasis MT Pro Black" panose="02040A04050005020304" pitchFamily="18" charset="0"/>
              </a:rPr>
              <a:t>https://kknews.cc/history/xqxz2no.html</a:t>
            </a:r>
            <a:endParaRPr lang="ja-JP" altLang="en-US" sz="900" dirty="0">
              <a:latin typeface="Amasis MT Pro Black" panose="02040A04050005020304" pitchFamily="18" charset="0"/>
            </a:endParaRPr>
          </a:p>
        </p:txBody>
      </p:sp>
      <p:pic>
        <p:nvPicPr>
          <p:cNvPr id="9220" name="Picture 4">
            <a:extLst>
              <a:ext uri="{FF2B5EF4-FFF2-40B4-BE49-F238E27FC236}">
                <a16:creationId xmlns:a16="http://schemas.microsoft.com/office/drawing/2014/main" id="{C8C4A21B-3CC0-678E-60DE-D75C53D46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708" y="4098679"/>
            <a:ext cx="5275385" cy="255563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5B7618D-AFA5-46C9-B636-14E6B22B7B0A}"/>
              </a:ext>
            </a:extLst>
          </p:cNvPr>
          <p:cNvSpPr txBox="1"/>
          <p:nvPr/>
        </p:nvSpPr>
        <p:spPr>
          <a:xfrm>
            <a:off x="6658708" y="3821680"/>
            <a:ext cx="5339862" cy="276999"/>
          </a:xfrm>
          <a:prstGeom prst="rect">
            <a:avLst/>
          </a:prstGeom>
          <a:noFill/>
        </p:spPr>
        <p:txBody>
          <a:bodyPr wrap="square">
            <a:spAutoFit/>
          </a:bodyPr>
          <a:lstStyle/>
          <a:p>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大慶油田で推定地質埋蔵量が</a:t>
            </a: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12</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億</a:t>
            </a: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6800</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万トンに上るシェールオイルが発見</a:t>
            </a:r>
            <a:endParaRPr lang="ja-JP" altLang="en-US" sz="12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A18EC05-6094-7B6B-0ABF-F8F290271FDF}"/>
              </a:ext>
            </a:extLst>
          </p:cNvPr>
          <p:cNvSpPr txBox="1"/>
          <p:nvPr/>
        </p:nvSpPr>
        <p:spPr>
          <a:xfrm>
            <a:off x="7772400" y="6654310"/>
            <a:ext cx="3417277" cy="230832"/>
          </a:xfrm>
          <a:prstGeom prst="rect">
            <a:avLst/>
          </a:prstGeom>
          <a:noFill/>
        </p:spPr>
        <p:txBody>
          <a:bodyPr wrap="square">
            <a:spAutoFit/>
          </a:bodyPr>
          <a:lstStyle/>
          <a:p>
            <a:r>
              <a:rPr lang="en-US" altLang="ja-JP" sz="900" dirty="0">
                <a:latin typeface="Amasis MT Pro Black" panose="02040A04050005020304" pitchFamily="18" charset="0"/>
              </a:rPr>
              <a:t>https://www.recordchina.co.jp/pics.php?id=881488</a:t>
            </a:r>
            <a:endParaRPr lang="ja-JP" altLang="en-US" sz="900" dirty="0">
              <a:latin typeface="Amasis MT Pro Black" panose="02040A04050005020304" pitchFamily="18" charset="0"/>
            </a:endParaRPr>
          </a:p>
        </p:txBody>
      </p:sp>
      <p:pic>
        <p:nvPicPr>
          <p:cNvPr id="9222" name="Picture 6">
            <a:extLst>
              <a:ext uri="{FF2B5EF4-FFF2-40B4-BE49-F238E27FC236}">
                <a16:creationId xmlns:a16="http://schemas.microsoft.com/office/drawing/2014/main" id="{7117F549-C42F-7EED-4591-6BEE3F201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79" y="911590"/>
            <a:ext cx="4040127" cy="2622876"/>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BEA6E93-6312-7E1C-626F-8F5B5704F5A1}"/>
              </a:ext>
            </a:extLst>
          </p:cNvPr>
          <p:cNvSpPr txBox="1"/>
          <p:nvPr/>
        </p:nvSpPr>
        <p:spPr>
          <a:xfrm>
            <a:off x="814754" y="3479944"/>
            <a:ext cx="2778369" cy="230832"/>
          </a:xfrm>
          <a:prstGeom prst="rect">
            <a:avLst/>
          </a:prstGeom>
          <a:noFill/>
        </p:spPr>
        <p:txBody>
          <a:bodyPr wrap="square">
            <a:spAutoFit/>
          </a:bodyPr>
          <a:lstStyle/>
          <a:p>
            <a:r>
              <a:rPr lang="en-US" altLang="ja-JP" sz="900" dirty="0">
                <a:latin typeface="Amasis MT Pro Black" panose="02040A04050005020304" pitchFamily="18" charset="0"/>
              </a:rPr>
              <a:t>https://kknews.cc/history/826m93q.html</a:t>
            </a:r>
            <a:endParaRPr lang="ja-JP" altLang="en-US" sz="900" dirty="0">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7C76AC43-07D8-5BCA-9F67-E3D176183C9D}"/>
              </a:ext>
            </a:extLst>
          </p:cNvPr>
          <p:cNvSpPr txBox="1"/>
          <p:nvPr/>
        </p:nvSpPr>
        <p:spPr>
          <a:xfrm>
            <a:off x="4366846" y="1118779"/>
            <a:ext cx="7567247" cy="2462213"/>
          </a:xfrm>
          <a:prstGeom prst="rect">
            <a:avLst/>
          </a:prstGeom>
          <a:noFill/>
        </p:spPr>
        <p:txBody>
          <a:bodyPr wrap="square">
            <a:spAutoFit/>
          </a:bodyPr>
          <a:lstStyle/>
          <a:p>
            <a:pPr algn="l" fontAlgn="base"/>
            <a:r>
              <a:rPr lang="en-US" altLang="ja-JP" sz="1400" b="0" i="0" dirty="0">
                <a:solidFill>
                  <a:srgbClr val="000000"/>
                </a:solidFill>
                <a:effectLst/>
                <a:latin typeface="Open Sans" panose="020B0606030504020204" pitchFamily="34" charset="0"/>
              </a:rPr>
              <a:t>1942</a:t>
            </a:r>
            <a:r>
              <a:rPr lang="ja-JP" altLang="en-US" sz="1400" b="0" i="0" dirty="0">
                <a:solidFill>
                  <a:srgbClr val="000000"/>
                </a:solidFill>
                <a:effectLst/>
                <a:latin typeface="Open Sans" panose="020B0606030504020204" pitchFamily="34" charset="0"/>
              </a:rPr>
              <a:t>年</a:t>
            </a:r>
            <a:r>
              <a:rPr lang="en-US" altLang="ja-JP" sz="1400" b="0" i="0" dirty="0">
                <a:solidFill>
                  <a:srgbClr val="000000"/>
                </a:solidFill>
                <a:effectLst/>
                <a:latin typeface="Open Sans" panose="020B0606030504020204" pitchFamily="34" charset="0"/>
              </a:rPr>
              <a:t>3</a:t>
            </a:r>
            <a:r>
              <a:rPr lang="ja-JP" altLang="en-US" sz="1400" b="0" i="0" dirty="0">
                <a:solidFill>
                  <a:srgbClr val="000000"/>
                </a:solidFill>
                <a:effectLst/>
                <a:latin typeface="Open Sans" panose="020B0606030504020204" pitchFamily="34" charset="0"/>
              </a:rPr>
              <a:t>月，日軍完成了對東南亞全部石油資源的佔領，為了完成對油田及煉油廠的生產恢復，日本政府集中了當時國內</a:t>
            </a:r>
            <a:r>
              <a:rPr lang="en-US" altLang="ja-JP" sz="1400" b="0" i="0" dirty="0">
                <a:solidFill>
                  <a:srgbClr val="000000"/>
                </a:solidFill>
                <a:effectLst/>
                <a:latin typeface="Open Sans" panose="020B0606030504020204" pitchFamily="34" charset="0"/>
              </a:rPr>
              <a:t>70%</a:t>
            </a:r>
            <a:r>
              <a:rPr lang="ja-JP" altLang="en-US" sz="1400" b="0" i="0" dirty="0">
                <a:solidFill>
                  <a:srgbClr val="000000"/>
                </a:solidFill>
                <a:effectLst/>
                <a:latin typeface="Open Sans" panose="020B0606030504020204" pitchFamily="34" charset="0"/>
              </a:rPr>
              <a:t>，總數</a:t>
            </a:r>
            <a:r>
              <a:rPr lang="en-US" altLang="ja-JP" sz="1400" b="0" i="0" dirty="0">
                <a:solidFill>
                  <a:srgbClr val="000000"/>
                </a:solidFill>
                <a:effectLst/>
                <a:latin typeface="Open Sans" panose="020B0606030504020204" pitchFamily="34" charset="0"/>
              </a:rPr>
              <a:t>4000</a:t>
            </a:r>
            <a:r>
              <a:rPr lang="ja-JP" altLang="en-US" sz="1400" b="0" i="0" dirty="0">
                <a:solidFill>
                  <a:srgbClr val="000000"/>
                </a:solidFill>
                <a:effectLst/>
                <a:latin typeface="Open Sans" panose="020B0606030504020204" pitchFamily="34" charset="0"/>
              </a:rPr>
              <a:t>餘人的石油工人和技術人員前往婆羅洲和蘇門答臘群島。</a:t>
            </a:r>
          </a:p>
          <a:p>
            <a:pPr algn="l" fontAlgn="base"/>
            <a:r>
              <a:rPr lang="ja-JP" altLang="en-US" sz="1400" b="0" i="0" dirty="0">
                <a:solidFill>
                  <a:srgbClr val="000000"/>
                </a:solidFill>
                <a:effectLst/>
                <a:latin typeface="Open Sans" panose="020B0606030504020204" pitchFamily="34" charset="0"/>
              </a:rPr>
              <a:t>在耗時一年的修復之後，才堪堪將東南亞的石油產能恢復到了戰前的</a:t>
            </a:r>
            <a:r>
              <a:rPr lang="en-US" altLang="ja-JP" sz="1400" b="0" i="0" dirty="0">
                <a:solidFill>
                  <a:srgbClr val="000000"/>
                </a:solidFill>
                <a:effectLst/>
                <a:latin typeface="Open Sans" panose="020B0606030504020204" pitchFamily="34" charset="0"/>
              </a:rPr>
              <a:t>75%</a:t>
            </a:r>
            <a:r>
              <a:rPr lang="ja-JP" altLang="en-US" sz="1400" b="0" i="0" dirty="0">
                <a:solidFill>
                  <a:srgbClr val="000000"/>
                </a:solidFill>
                <a:effectLst/>
                <a:latin typeface="Open Sans" panose="020B0606030504020204" pitchFamily="34" charset="0"/>
              </a:rPr>
              <a:t>，總計約</a:t>
            </a:r>
            <a:r>
              <a:rPr lang="en-US" altLang="ja-JP" sz="1400" b="0" i="0" dirty="0">
                <a:solidFill>
                  <a:srgbClr val="000000"/>
                </a:solidFill>
                <a:effectLst/>
                <a:latin typeface="Open Sans" panose="020B0606030504020204" pitchFamily="34" charset="0"/>
              </a:rPr>
              <a:t>677</a:t>
            </a:r>
            <a:r>
              <a:rPr lang="ja-JP" altLang="en-US" sz="1400" b="0" i="0" dirty="0">
                <a:solidFill>
                  <a:srgbClr val="000000"/>
                </a:solidFill>
                <a:effectLst/>
                <a:latin typeface="Open Sans" panose="020B0606030504020204" pitchFamily="34" charset="0"/>
              </a:rPr>
              <a:t>萬噸！</a:t>
            </a:r>
          </a:p>
          <a:p>
            <a:pPr algn="l" fontAlgn="base"/>
            <a:r>
              <a:rPr lang="ja-JP" altLang="en-US" sz="1400" b="0" i="0" dirty="0">
                <a:solidFill>
                  <a:srgbClr val="000000"/>
                </a:solidFill>
                <a:effectLst/>
                <a:latin typeface="Open Sans" panose="020B0606030504020204" pitchFamily="34" charset="0"/>
              </a:rPr>
              <a:t>而反觀中國的大慶油田呢？</a:t>
            </a:r>
          </a:p>
          <a:p>
            <a:pPr algn="l" fontAlgn="base"/>
            <a:r>
              <a:rPr lang="en-US" altLang="ja-JP" sz="1400" b="0" i="0" dirty="0">
                <a:solidFill>
                  <a:srgbClr val="000000"/>
                </a:solidFill>
                <a:effectLst/>
                <a:latin typeface="Open Sans" panose="020B0606030504020204" pitchFamily="34" charset="0"/>
              </a:rPr>
              <a:t>1959</a:t>
            </a:r>
            <a:r>
              <a:rPr lang="ja-JP" altLang="en-US" sz="1400" b="0" i="0" dirty="0">
                <a:solidFill>
                  <a:srgbClr val="000000"/>
                </a:solidFill>
                <a:effectLst/>
                <a:latin typeface="Open Sans" panose="020B0606030504020204" pitchFamily="34" charset="0"/>
              </a:rPr>
              <a:t>年大慶油田發現，新中國在</a:t>
            </a:r>
            <a:r>
              <a:rPr lang="en-US" altLang="ja-JP" sz="1400" b="0" i="0" dirty="0">
                <a:solidFill>
                  <a:srgbClr val="000000"/>
                </a:solidFill>
                <a:effectLst/>
                <a:latin typeface="Open Sans" panose="020B0606030504020204" pitchFamily="34" charset="0"/>
              </a:rPr>
              <a:t>6000</a:t>
            </a:r>
            <a:r>
              <a:rPr lang="ja-JP" altLang="en-US" sz="1400" b="0" i="0" dirty="0">
                <a:solidFill>
                  <a:srgbClr val="000000"/>
                </a:solidFill>
                <a:effectLst/>
                <a:latin typeface="Open Sans" panose="020B0606030504020204" pitchFamily="34" charset="0"/>
              </a:rPr>
              <a:t>名石油專家、</a:t>
            </a:r>
            <a:r>
              <a:rPr lang="en-US" altLang="ja-JP" sz="1400" b="0" i="0" dirty="0">
                <a:solidFill>
                  <a:srgbClr val="000000"/>
                </a:solidFill>
                <a:effectLst/>
                <a:latin typeface="Open Sans" panose="020B0606030504020204" pitchFamily="34" charset="0"/>
              </a:rPr>
              <a:t>4</a:t>
            </a:r>
            <a:r>
              <a:rPr lang="ja-JP" altLang="en-US" sz="1400" b="0" i="0" dirty="0">
                <a:solidFill>
                  <a:srgbClr val="000000"/>
                </a:solidFill>
                <a:effectLst/>
                <a:latin typeface="Open Sans" panose="020B0606030504020204" pitchFamily="34" charset="0"/>
              </a:rPr>
              <a:t>萬名石油工人、</a:t>
            </a:r>
            <a:r>
              <a:rPr lang="en-US" altLang="ja-JP" sz="1400" b="0" i="0" dirty="0">
                <a:solidFill>
                  <a:srgbClr val="000000"/>
                </a:solidFill>
                <a:effectLst/>
                <a:latin typeface="Open Sans" panose="020B0606030504020204" pitchFamily="34" charset="0"/>
              </a:rPr>
              <a:t>7</a:t>
            </a:r>
            <a:r>
              <a:rPr lang="ja-JP" altLang="en-US" sz="1400" b="0" i="0" dirty="0">
                <a:solidFill>
                  <a:srgbClr val="000000"/>
                </a:solidFill>
                <a:effectLst/>
                <a:latin typeface="Open Sans" panose="020B0606030504020204" pitchFamily="34" charset="0"/>
              </a:rPr>
              <a:t>萬多噸設備器材的「石油大會戰」下，一直到</a:t>
            </a:r>
            <a:r>
              <a:rPr lang="en-US" altLang="ja-JP" sz="1400" b="0" i="0" dirty="0">
                <a:solidFill>
                  <a:srgbClr val="000000"/>
                </a:solidFill>
                <a:effectLst/>
                <a:latin typeface="Open Sans" panose="020B0606030504020204" pitchFamily="34" charset="0"/>
              </a:rPr>
              <a:t>1962</a:t>
            </a:r>
            <a:r>
              <a:rPr lang="ja-JP" altLang="en-US" sz="1400" b="0" i="0" dirty="0">
                <a:solidFill>
                  <a:srgbClr val="000000"/>
                </a:solidFill>
                <a:effectLst/>
                <a:latin typeface="Open Sans" panose="020B0606030504020204" pitchFamily="34" charset="0"/>
              </a:rPr>
              <a:t>年才全面投產</a:t>
            </a:r>
            <a:r>
              <a:rPr lang="en-US" altLang="ja-JP" sz="1400" b="0" i="0" dirty="0">
                <a:solidFill>
                  <a:srgbClr val="000000"/>
                </a:solidFill>
                <a:effectLst/>
                <a:latin typeface="Open Sans" panose="020B0606030504020204" pitchFamily="34" charset="0"/>
              </a:rPr>
              <a:t>...</a:t>
            </a:r>
          </a:p>
          <a:p>
            <a:pPr algn="l" fontAlgn="base"/>
            <a:r>
              <a:rPr lang="ja-JP" altLang="en-US" sz="1400" b="0" i="0" dirty="0">
                <a:solidFill>
                  <a:srgbClr val="000000"/>
                </a:solidFill>
                <a:effectLst/>
                <a:latin typeface="Open Sans" panose="020B0606030504020204" pitchFamily="34" charset="0"/>
              </a:rPr>
              <a:t>試問，當年的日本哪裏來的</a:t>
            </a:r>
            <a:r>
              <a:rPr lang="en-US" altLang="ja-JP" sz="1400" b="0" i="0" dirty="0">
                <a:solidFill>
                  <a:srgbClr val="000000"/>
                </a:solidFill>
                <a:effectLst/>
                <a:latin typeface="Open Sans" panose="020B0606030504020204" pitchFamily="34" charset="0"/>
              </a:rPr>
              <a:t>4</a:t>
            </a:r>
            <a:r>
              <a:rPr lang="ja-JP" altLang="en-US" sz="1400" b="0" i="0" dirty="0">
                <a:solidFill>
                  <a:srgbClr val="000000"/>
                </a:solidFill>
                <a:effectLst/>
                <a:latin typeface="Open Sans" panose="020B0606030504020204" pitchFamily="34" charset="0"/>
              </a:rPr>
              <a:t>萬</a:t>
            </a:r>
            <a:r>
              <a:rPr lang="en-US" altLang="ja-JP" sz="1400" b="0" i="0" dirty="0">
                <a:solidFill>
                  <a:srgbClr val="000000"/>
                </a:solidFill>
                <a:effectLst/>
                <a:latin typeface="Open Sans" panose="020B0606030504020204" pitchFamily="34" charset="0"/>
              </a:rPr>
              <a:t>6000</a:t>
            </a:r>
            <a:r>
              <a:rPr lang="ja-JP" altLang="en-US" sz="1400" b="0" i="0" dirty="0">
                <a:solidFill>
                  <a:srgbClr val="000000"/>
                </a:solidFill>
                <a:effectLst/>
                <a:latin typeface="Open Sans" panose="020B0606030504020204" pitchFamily="34" charset="0"/>
              </a:rPr>
              <a:t>名石油工人及技術人員？</a:t>
            </a:r>
          </a:p>
          <a:p>
            <a:pPr algn="l" fontAlgn="base"/>
            <a:r>
              <a:rPr lang="ja-JP" altLang="en-US" sz="1400" b="0" i="0" dirty="0">
                <a:solidFill>
                  <a:srgbClr val="000000"/>
                </a:solidFill>
                <a:effectLst/>
                <a:latin typeface="Open Sans" panose="020B0606030504020204" pitchFamily="34" charset="0"/>
              </a:rPr>
              <a:t>並且值得一提的是，中國大慶油田的儲油層在</a:t>
            </a:r>
            <a:r>
              <a:rPr lang="en-US" altLang="ja-JP" sz="1400" b="0" i="0" dirty="0">
                <a:solidFill>
                  <a:srgbClr val="000000"/>
                </a:solidFill>
                <a:effectLst/>
                <a:latin typeface="Open Sans" panose="020B0606030504020204" pitchFamily="34" charset="0"/>
              </a:rPr>
              <a:t>900</a:t>
            </a:r>
            <a:r>
              <a:rPr lang="ja-JP" altLang="en-US" sz="1400" b="0" i="0" dirty="0">
                <a:solidFill>
                  <a:srgbClr val="000000"/>
                </a:solidFill>
                <a:effectLst/>
                <a:latin typeface="Open Sans" panose="020B0606030504020204" pitchFamily="34" charset="0"/>
              </a:rPr>
              <a:t>米</a:t>
            </a:r>
            <a:r>
              <a:rPr lang="en-US" altLang="ja-JP" sz="1400" b="0" i="0" dirty="0">
                <a:solidFill>
                  <a:srgbClr val="000000"/>
                </a:solidFill>
                <a:effectLst/>
                <a:latin typeface="Open Sans" panose="020B0606030504020204" pitchFamily="34" charset="0"/>
              </a:rPr>
              <a:t>—1200</a:t>
            </a:r>
            <a:r>
              <a:rPr lang="ja-JP" altLang="en-US" sz="1400" b="0" i="0" dirty="0">
                <a:solidFill>
                  <a:srgbClr val="000000"/>
                </a:solidFill>
                <a:effectLst/>
                <a:latin typeface="Open Sans" panose="020B0606030504020204" pitchFamily="34" charset="0"/>
              </a:rPr>
              <a:t>米深處，而二戰日本雖然憑藉著從美國進口的兩套勘探設備創造了</a:t>
            </a:r>
            <a:r>
              <a:rPr lang="en-US" altLang="ja-JP" sz="1400" b="0" i="0" dirty="0">
                <a:solidFill>
                  <a:srgbClr val="000000"/>
                </a:solidFill>
                <a:effectLst/>
                <a:latin typeface="Open Sans" panose="020B0606030504020204" pitchFamily="34" charset="0"/>
              </a:rPr>
              <a:t>3500</a:t>
            </a:r>
            <a:r>
              <a:rPr lang="ja-JP" altLang="en-US" sz="1400" b="0" i="0" dirty="0">
                <a:solidFill>
                  <a:srgbClr val="000000"/>
                </a:solidFill>
                <a:effectLst/>
                <a:latin typeface="Open Sans" panose="020B0606030504020204" pitchFamily="34" charset="0"/>
              </a:rPr>
              <a:t>米的勘探記錄，但是其國產大規模工業開採水平，卻只有</a:t>
            </a:r>
            <a:r>
              <a:rPr lang="en-US" altLang="ja-JP" sz="1400" b="0" i="0" dirty="0">
                <a:solidFill>
                  <a:srgbClr val="000000"/>
                </a:solidFill>
                <a:effectLst/>
                <a:latin typeface="Open Sans" panose="020B0606030504020204" pitchFamily="34" charset="0"/>
              </a:rPr>
              <a:t>800</a:t>
            </a:r>
            <a:r>
              <a:rPr lang="ja-JP" altLang="en-US" sz="1400" b="0" i="0" dirty="0">
                <a:solidFill>
                  <a:srgbClr val="000000"/>
                </a:solidFill>
                <a:effectLst/>
                <a:latin typeface="Open Sans" panose="020B0606030504020204" pitchFamily="34" charset="0"/>
              </a:rPr>
              <a:t>米！</a:t>
            </a:r>
          </a:p>
        </p:txBody>
      </p:sp>
    </p:spTree>
    <p:extLst>
      <p:ext uri="{BB962C8B-B14F-4D97-AF65-F5344CB8AC3E}">
        <p14:creationId xmlns:p14="http://schemas.microsoft.com/office/powerpoint/2010/main" val="3237105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33435"/>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満州産大豆と三井物産</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15364" name="Picture 4" descr="Image">
            <a:extLst>
              <a:ext uri="{FF2B5EF4-FFF2-40B4-BE49-F238E27FC236}">
                <a16:creationId xmlns:a16="http://schemas.microsoft.com/office/drawing/2014/main" id="{B6870C1F-A03E-FA23-5A1D-6B19174D7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654" y="3950488"/>
            <a:ext cx="4870284" cy="282167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297E308-A592-7140-95F5-3654ED5EBFD1}"/>
              </a:ext>
            </a:extLst>
          </p:cNvPr>
          <p:cNvSpPr txBox="1"/>
          <p:nvPr/>
        </p:nvSpPr>
        <p:spPr>
          <a:xfrm>
            <a:off x="185903" y="816102"/>
            <a:ext cx="6509632" cy="461665"/>
          </a:xfrm>
          <a:prstGeom prst="rect">
            <a:avLst/>
          </a:prstGeom>
          <a:noFill/>
        </p:spPr>
        <p:txBody>
          <a:bodyPr wrap="square">
            <a:spAutoFit/>
          </a:bodyPr>
          <a:lstStyle/>
          <a:p>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満洲農作物輸出の</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8</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割が大豆であった。</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1896</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年に対日輸出が始まった大豆・豆粕は、食糧・肥料として日本で消費され、日本での肥料価値が高まると豆粕が油房の主力商品となった。</a:t>
            </a:r>
            <a:endParaRPr lang="ja-JP" altLang="en-US" sz="1200" dirty="0">
              <a:latin typeface="BIZ UDPゴシック" panose="020B0400000000000000" pitchFamily="50" charset="-128"/>
              <a:ea typeface="BIZ UDPゴシック" panose="020B0400000000000000" pitchFamily="50" charset="-128"/>
            </a:endParaRPr>
          </a:p>
        </p:txBody>
      </p:sp>
      <p:pic>
        <p:nvPicPr>
          <p:cNvPr id="15366" name="Picture 6" descr="Image">
            <a:extLst>
              <a:ext uri="{FF2B5EF4-FFF2-40B4-BE49-F238E27FC236}">
                <a16:creationId xmlns:a16="http://schemas.microsoft.com/office/drawing/2014/main" id="{FB00FF6E-9499-2C52-53F9-D1F5B75E9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08" y="4340956"/>
            <a:ext cx="57626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a:extLst>
              <a:ext uri="{FF2B5EF4-FFF2-40B4-BE49-F238E27FC236}">
                <a16:creationId xmlns:a16="http://schemas.microsoft.com/office/drawing/2014/main" id="{04858B16-E242-18E3-0E12-DDFE8C6C8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407" y="1388452"/>
            <a:ext cx="5762625"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a:extLst>
              <a:ext uri="{FF2B5EF4-FFF2-40B4-BE49-F238E27FC236}">
                <a16:creationId xmlns:a16="http://schemas.microsoft.com/office/drawing/2014/main" id="{F4BFFAD7-CA4B-9862-611F-DB7BBAC1D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654" y="750368"/>
            <a:ext cx="4870284" cy="311495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9E17664-3DA1-4131-A038-DB060EFA4B1D}"/>
              </a:ext>
            </a:extLst>
          </p:cNvPr>
          <p:cNvSpPr txBox="1"/>
          <p:nvPr/>
        </p:nvSpPr>
        <p:spPr>
          <a:xfrm>
            <a:off x="5120053" y="6641355"/>
            <a:ext cx="1951893"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満鉄会</a:t>
            </a:r>
          </a:p>
        </p:txBody>
      </p:sp>
    </p:spTree>
    <p:extLst>
      <p:ext uri="{BB962C8B-B14F-4D97-AF65-F5344CB8AC3E}">
        <p14:creationId xmlns:p14="http://schemas.microsoft.com/office/powerpoint/2010/main" val="201462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EAF3F9-8A38-7007-33D6-DF289AD8B48F}"/>
              </a:ext>
            </a:extLst>
          </p:cNvPr>
          <p:cNvPicPr>
            <a:picLocks noChangeAspect="1"/>
          </p:cNvPicPr>
          <p:nvPr/>
        </p:nvPicPr>
        <p:blipFill>
          <a:blip r:embed="rId2"/>
          <a:stretch>
            <a:fillRect/>
          </a:stretch>
        </p:blipFill>
        <p:spPr>
          <a:xfrm>
            <a:off x="450219" y="281308"/>
            <a:ext cx="10891858" cy="6573889"/>
          </a:xfrm>
          <a:prstGeom prst="rect">
            <a:avLst/>
          </a:prstGeom>
        </p:spPr>
      </p:pic>
      <p:sp>
        <p:nvSpPr>
          <p:cNvPr id="3" name="テキスト ボックス 2">
            <a:extLst>
              <a:ext uri="{FF2B5EF4-FFF2-40B4-BE49-F238E27FC236}">
                <a16:creationId xmlns:a16="http://schemas.microsoft.com/office/drawing/2014/main" id="{B51464BF-9594-F217-E921-62739FFA05C5}"/>
              </a:ext>
            </a:extLst>
          </p:cNvPr>
          <p:cNvSpPr txBox="1"/>
          <p:nvPr/>
        </p:nvSpPr>
        <p:spPr>
          <a:xfrm>
            <a:off x="3047222" y="0"/>
            <a:ext cx="9144777"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南満洲鉄道の成立と大豆輸送</a:t>
            </a:r>
            <a:r>
              <a:rPr lang="ja-JP" altLang="en-US" sz="900" dirty="0">
                <a:latin typeface="BIZ UDPゴシック" panose="020B0400000000000000" pitchFamily="50" charset="-128"/>
                <a:ea typeface="BIZ UDPゴシック" panose="020B0400000000000000" pitchFamily="50" charset="-128"/>
              </a:rPr>
              <a:t>　　</a:t>
            </a:r>
            <a:r>
              <a:rPr lang="en-US" altLang="ja-JP" sz="900" dirty="0">
                <a:latin typeface="BIZ UDPゴシック" panose="020B0400000000000000" pitchFamily="50" charset="-128"/>
                <a:ea typeface="BIZ UDPゴシック" panose="020B0400000000000000" pitchFamily="50" charset="-128"/>
                <a:hlinkClick r:id="rId3"/>
              </a:rPr>
              <a:t>https://www.jstage.jst.go.jp/article/jjhg/65/2/65_107/_pdf/-char/ja</a:t>
            </a:r>
            <a:r>
              <a:rPr lang="ja-JP" altLang="en-US" sz="900" dirty="0">
                <a:latin typeface="BIZ UDPゴシック" panose="020B0400000000000000" pitchFamily="50" charset="-128"/>
                <a:ea typeface="BIZ UDPゴシック" panose="020B0400000000000000" pitchFamily="50" charset="-128"/>
              </a:rPr>
              <a:t>　</a:t>
            </a:r>
          </a:p>
        </p:txBody>
      </p:sp>
    </p:spTree>
    <p:extLst>
      <p:ext uri="{BB962C8B-B14F-4D97-AF65-F5344CB8AC3E}">
        <p14:creationId xmlns:p14="http://schemas.microsoft.com/office/powerpoint/2010/main" val="3718609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a:extLst>
              <a:ext uri="{FF2B5EF4-FFF2-40B4-BE49-F238E27FC236}">
                <a16:creationId xmlns:a16="http://schemas.microsoft.com/office/drawing/2014/main" id="{F9C43C1C-8166-40AD-B4FB-CA2FAE337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051" y="67071"/>
            <a:ext cx="7675318" cy="670941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93E1504-CEB2-6B42-2B5F-B35FEF8AB767}"/>
              </a:ext>
            </a:extLst>
          </p:cNvPr>
          <p:cNvSpPr txBox="1"/>
          <p:nvPr/>
        </p:nvSpPr>
        <p:spPr>
          <a:xfrm>
            <a:off x="7074877" y="5816043"/>
            <a:ext cx="4829908" cy="646331"/>
          </a:xfrm>
          <a:prstGeom prst="rect">
            <a:avLst/>
          </a:prstGeom>
          <a:noFill/>
        </p:spPr>
        <p:txBody>
          <a:bodyPr wrap="square">
            <a:spAutoFit/>
          </a:bodyPr>
          <a:lstStyle/>
          <a:p>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日満経済提携進む </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上･下</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断金如蘭</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 大阪毎日新聞 </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1934.3.1-1934.3.2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昭和</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9)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神戸大学経済経営研究所 新聞記事文庫 満州経済事情</a:t>
            </a:r>
            <a:r>
              <a:rPr lang="en-US" altLang="ja-JP" sz="1200" b="0" i="0" dirty="0">
                <a:solidFill>
                  <a:srgbClr val="0F1419"/>
                </a:solidFill>
                <a:effectLst/>
                <a:latin typeface="BIZ UDPゴシック" panose="020B0400000000000000" pitchFamily="50" charset="-128"/>
                <a:ea typeface="BIZ UDPゴシック" panose="020B0400000000000000" pitchFamily="50" charset="-128"/>
              </a:rPr>
              <a:t>(1-018) </a:t>
            </a:r>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より</a:t>
            </a:r>
            <a:endParaRPr lang="ja-JP" altLang="en-US" sz="1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76375ED0-282F-4714-BBCF-980AAE0EDD4F}"/>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8618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325196"/>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満鉄のアジア號</a:t>
            </a:r>
          </a:p>
        </p:txBody>
      </p:sp>
      <p:pic>
        <p:nvPicPr>
          <p:cNvPr id="5124" name="Picture 4">
            <a:extLst>
              <a:ext uri="{FF2B5EF4-FFF2-40B4-BE49-F238E27FC236}">
                <a16:creationId xmlns:a16="http://schemas.microsoft.com/office/drawing/2014/main" id="{C98709C1-8A60-60DA-176C-8C79216E6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709" y="1208986"/>
            <a:ext cx="5453369" cy="293443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幻の新幹線計画・弾丸列車">
            <a:extLst>
              <a:ext uri="{FF2B5EF4-FFF2-40B4-BE49-F238E27FC236}">
                <a16:creationId xmlns:a16="http://schemas.microsoft.com/office/drawing/2014/main" id="{834CE17E-F887-DCD2-8ABE-0056AFF50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5925" y="1208986"/>
            <a:ext cx="3366356" cy="489804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亜細亜号 満州鉄道 | トレイン, 三面図, 鉄道">
            <a:extLst>
              <a:ext uri="{FF2B5EF4-FFF2-40B4-BE49-F238E27FC236}">
                <a16:creationId xmlns:a16="http://schemas.microsoft.com/office/drawing/2014/main" id="{1AC5C1B8-5A98-02D4-F6C2-40B0E7338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709" y="4140347"/>
            <a:ext cx="5035675" cy="247247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満鉄あじあ号">
            <a:extLst>
              <a:ext uri="{FF2B5EF4-FFF2-40B4-BE49-F238E27FC236}">
                <a16:creationId xmlns:a16="http://schemas.microsoft.com/office/drawing/2014/main" id="{CDCD68D0-44DE-BED7-7CE4-D3DEF0525D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24" y="1208986"/>
            <a:ext cx="2584938" cy="368999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93B5779-2731-404B-8958-C8BE51BD6807}"/>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808371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1" y="80899"/>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弾丸列車</a:t>
            </a:r>
          </a:p>
        </p:txBody>
      </p:sp>
      <p:pic>
        <p:nvPicPr>
          <p:cNvPr id="12290" name="Picture 2" descr="中央アジア横断鉄道">
            <a:extLst>
              <a:ext uri="{FF2B5EF4-FFF2-40B4-BE49-F238E27FC236}">
                <a16:creationId xmlns:a16="http://schemas.microsoft.com/office/drawing/2014/main" id="{69FE64B9-DB9D-719C-1B79-5EE7E1DBA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284" y="4245219"/>
            <a:ext cx="5715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中央アジア横断鉄道">
            <a:extLst>
              <a:ext uri="{FF2B5EF4-FFF2-40B4-BE49-F238E27FC236}">
                <a16:creationId xmlns:a16="http://schemas.microsoft.com/office/drawing/2014/main" id="{D8B245F8-F6FA-8DD2-B1CE-EEBC07867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284" y="876300"/>
            <a:ext cx="5715000"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EA96A15-8C57-6EBE-86D3-0C2D12C69F58}"/>
              </a:ext>
            </a:extLst>
          </p:cNvPr>
          <p:cNvSpPr txBox="1"/>
          <p:nvPr/>
        </p:nvSpPr>
        <p:spPr>
          <a:xfrm>
            <a:off x="4196861" y="6570756"/>
            <a:ext cx="6096000" cy="369332"/>
          </a:xfrm>
          <a:prstGeom prst="rect">
            <a:avLst/>
          </a:prstGeom>
          <a:noFill/>
        </p:spPr>
        <p:txBody>
          <a:bodyPr wrap="square">
            <a:spAutoFit/>
          </a:bodyPr>
          <a:lstStyle/>
          <a:p>
            <a:r>
              <a:rPr lang="en-US" altLang="ja-JP" dirty="0"/>
              <a:t>https://tanken.com/trans-asian.html</a:t>
            </a:r>
            <a:endParaRPr lang="ja-JP" altLang="en-US" dirty="0"/>
          </a:p>
        </p:txBody>
      </p:sp>
      <p:pic>
        <p:nvPicPr>
          <p:cNvPr id="12294" name="Picture 6" descr="大東亜縦断鉄道">
            <a:extLst>
              <a:ext uri="{FF2B5EF4-FFF2-40B4-BE49-F238E27FC236}">
                <a16:creationId xmlns:a16="http://schemas.microsoft.com/office/drawing/2014/main" id="{A006003B-B804-66F0-5A61-22EC93E57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48" y="876300"/>
            <a:ext cx="3198935" cy="512895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E4CC8D1-EBE4-44C3-92B6-86F9E22C63F3}"/>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1384245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278300"/>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満鉄と新幹線</a:t>
            </a:r>
          </a:p>
        </p:txBody>
      </p:sp>
      <p:pic>
        <p:nvPicPr>
          <p:cNvPr id="5128" name="Picture 8">
            <a:extLst>
              <a:ext uri="{FF2B5EF4-FFF2-40B4-BE49-F238E27FC236}">
                <a16:creationId xmlns:a16="http://schemas.microsoft.com/office/drawing/2014/main" id="{2FAC00E8-D81A-2930-E522-851576C88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0039" y="1246082"/>
            <a:ext cx="2505808" cy="42097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実はすごくない初代新幹線「0系」 なぜ世界初の「すごい高速運転」実現できたのか？ | 乗りものニュース">
            <a:extLst>
              <a:ext uri="{FF2B5EF4-FFF2-40B4-BE49-F238E27FC236}">
                <a16:creationId xmlns:a16="http://schemas.microsoft.com/office/drawing/2014/main" id="{398F4B42-9027-AD99-3A4D-5DF7EA3A6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23" y="1246082"/>
            <a:ext cx="8027377" cy="53515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2A8D3BC-EC59-1601-9BD7-8256F8D5F58D}"/>
              </a:ext>
            </a:extLst>
          </p:cNvPr>
          <p:cNvSpPr txBox="1"/>
          <p:nvPr/>
        </p:nvSpPr>
        <p:spPr>
          <a:xfrm>
            <a:off x="9032629" y="5512657"/>
            <a:ext cx="2784231" cy="92333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満鉄理事</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戦後は国鉄総裁に就任</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新幹線実現に尽力</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993D0BAB-3087-AC40-336D-E9E96D2BA87B}"/>
              </a:ext>
            </a:extLst>
          </p:cNvPr>
          <p:cNvSpPr txBox="1"/>
          <p:nvPr/>
        </p:nvSpPr>
        <p:spPr>
          <a:xfrm>
            <a:off x="9495690" y="876750"/>
            <a:ext cx="1858108"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十河信二</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03209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06C47497-A3E7-4118-8D6A-234A384A9FF1}"/>
              </a:ext>
            </a:extLst>
          </p:cNvPr>
          <p:cNvSpPr/>
          <p:nvPr/>
        </p:nvSpPr>
        <p:spPr>
          <a:xfrm rot="20853892">
            <a:off x="3644907" y="1433268"/>
            <a:ext cx="5243700" cy="2628911"/>
          </a:xfrm>
          <a:custGeom>
            <a:avLst/>
            <a:gdLst>
              <a:gd name="connsiteX0" fmla="*/ 0 w 5243700"/>
              <a:gd name="connsiteY0" fmla="*/ 1314456 h 2628911"/>
              <a:gd name="connsiteX1" fmla="*/ 2621850 w 5243700"/>
              <a:gd name="connsiteY1" fmla="*/ 0 h 2628911"/>
              <a:gd name="connsiteX2" fmla="*/ 5243700 w 5243700"/>
              <a:gd name="connsiteY2" fmla="*/ 1314456 h 2628911"/>
              <a:gd name="connsiteX3" fmla="*/ 2621850 w 5243700"/>
              <a:gd name="connsiteY3" fmla="*/ 2628912 h 2628911"/>
              <a:gd name="connsiteX4" fmla="*/ 0 w 5243700"/>
              <a:gd name="connsiteY4" fmla="*/ 1314456 h 2628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3700" h="2628911" extrusionOk="0">
                <a:moveTo>
                  <a:pt x="0" y="1314456"/>
                </a:moveTo>
                <a:cubicBezTo>
                  <a:pt x="-50628" y="490005"/>
                  <a:pt x="1135361" y="41191"/>
                  <a:pt x="2621850" y="0"/>
                </a:cubicBezTo>
                <a:cubicBezTo>
                  <a:pt x="4198203" y="77268"/>
                  <a:pt x="5221133" y="545673"/>
                  <a:pt x="5243700" y="1314456"/>
                </a:cubicBezTo>
                <a:cubicBezTo>
                  <a:pt x="5035428" y="1996648"/>
                  <a:pt x="4078143" y="2562545"/>
                  <a:pt x="2621850" y="2628912"/>
                </a:cubicBezTo>
                <a:cubicBezTo>
                  <a:pt x="1085340" y="2506927"/>
                  <a:pt x="14030" y="2021202"/>
                  <a:pt x="0" y="1314456"/>
                </a:cubicBezTo>
                <a:close/>
              </a:path>
            </a:pathLst>
          </a:custGeom>
          <a:noFill/>
          <a:ln w="76200">
            <a:solidFill>
              <a:schemeClr val="bg2"/>
            </a:solidFill>
            <a:extLst>
              <a:ext uri="{C807C97D-BFC1-408E-A445-0C87EB9F89A2}">
                <ask:lineSketchStyleProps xmlns:ask="http://schemas.microsoft.com/office/drawing/2018/sketchyshapes" sd="4172447036">
                  <a:prstGeom prst="ellipse">
                    <a:avLst/>
                  </a:prstGeom>
                  <ask:type>
                    <ask:lineSketchScribble/>
                  </ask:type>
                </ask:lineSketchStyleProps>
              </a:ext>
            </a:extLst>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HG創英角ﾎﾟｯﾌﾟ体" panose="040B0A09000000000000" pitchFamily="49" charset="-128"/>
                <a:ea typeface="HG創英角ﾎﾟｯﾌﾟ体" panose="040B0A09000000000000" pitchFamily="49" charset="-128"/>
              </a:rPr>
              <a:t>ハートランド</a:t>
            </a:r>
          </a:p>
        </p:txBody>
      </p:sp>
      <p:sp>
        <p:nvSpPr>
          <p:cNvPr id="9" name="アーチ 8">
            <a:extLst>
              <a:ext uri="{FF2B5EF4-FFF2-40B4-BE49-F238E27FC236}">
                <a16:creationId xmlns:a16="http://schemas.microsoft.com/office/drawing/2014/main" id="{63C4E03F-2336-49F2-B683-642C5E83BB41}"/>
              </a:ext>
            </a:extLst>
          </p:cNvPr>
          <p:cNvSpPr/>
          <p:nvPr/>
        </p:nvSpPr>
        <p:spPr>
          <a:xfrm rot="11497163">
            <a:off x="1878835" y="917504"/>
            <a:ext cx="8242475" cy="5445011"/>
          </a:xfrm>
          <a:custGeom>
            <a:avLst/>
            <a:gdLst>
              <a:gd name="connsiteX0" fmla="*/ 135183 w 8242475"/>
              <a:gd name="connsiteY0" fmla="*/ 3414082 h 5445011"/>
              <a:gd name="connsiteX1" fmla="*/ 2323235 w 8242475"/>
              <a:gd name="connsiteY1" fmla="*/ 272761 h 5445011"/>
              <a:gd name="connsiteX2" fmla="*/ 5450670 w 8242475"/>
              <a:gd name="connsiteY2" fmla="*/ 145539 h 5445011"/>
              <a:gd name="connsiteX3" fmla="*/ 8241426 w 8242475"/>
              <a:gd name="connsiteY3" fmla="*/ 2783961 h 5445011"/>
              <a:gd name="connsiteX4" fmla="*/ 7836079 w 8242475"/>
              <a:gd name="connsiteY4" fmla="*/ 2777915 h 5445011"/>
              <a:gd name="connsiteX5" fmla="*/ 7396954 w 8242475"/>
              <a:gd name="connsiteY5" fmla="*/ 2771365 h 5445011"/>
              <a:gd name="connsiteX6" fmla="*/ 5050364 w 8242475"/>
              <a:gd name="connsiteY6" fmla="*/ 921491 h 5445011"/>
              <a:gd name="connsiteX7" fmla="*/ 2850645 w 8242475"/>
              <a:gd name="connsiteY7" fmla="*/ 991347 h 5445011"/>
              <a:gd name="connsiteX8" fmla="*/ 984962 w 8242475"/>
              <a:gd name="connsiteY8" fmla="*/ 3266647 h 5445011"/>
              <a:gd name="connsiteX9" fmla="*/ 585566 w 8242475"/>
              <a:gd name="connsiteY9" fmla="*/ 3335941 h 5445011"/>
              <a:gd name="connsiteX10" fmla="*/ 135183 w 8242475"/>
              <a:gd name="connsiteY10" fmla="*/ 3414082 h 5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42475" h="5445011" extrusionOk="0">
                <a:moveTo>
                  <a:pt x="135183" y="3414082"/>
                </a:moveTo>
                <a:cubicBezTo>
                  <a:pt x="-279194" y="2100449"/>
                  <a:pt x="868533" y="1181679"/>
                  <a:pt x="2323235" y="272761"/>
                </a:cubicBezTo>
                <a:cubicBezTo>
                  <a:pt x="3239274" y="-165837"/>
                  <a:pt x="4407235" y="-171883"/>
                  <a:pt x="5450670" y="145539"/>
                </a:cubicBezTo>
                <a:cubicBezTo>
                  <a:pt x="7235238" y="563755"/>
                  <a:pt x="7940884" y="1669547"/>
                  <a:pt x="8241426" y="2783961"/>
                </a:cubicBezTo>
                <a:cubicBezTo>
                  <a:pt x="8143844" y="2788840"/>
                  <a:pt x="7945298" y="2737044"/>
                  <a:pt x="7836079" y="2777915"/>
                </a:cubicBezTo>
                <a:cubicBezTo>
                  <a:pt x="7726860" y="2818786"/>
                  <a:pt x="7597325" y="2731154"/>
                  <a:pt x="7396954" y="2771365"/>
                </a:cubicBezTo>
                <a:cubicBezTo>
                  <a:pt x="7520819" y="2261712"/>
                  <a:pt x="6571776" y="1122091"/>
                  <a:pt x="5050364" y="921491"/>
                </a:cubicBezTo>
                <a:cubicBezTo>
                  <a:pt x="4227702" y="802899"/>
                  <a:pt x="3573141" y="852764"/>
                  <a:pt x="2850645" y="991347"/>
                </a:cubicBezTo>
                <a:cubicBezTo>
                  <a:pt x="1449716" y="1305181"/>
                  <a:pt x="423450" y="2314733"/>
                  <a:pt x="984962" y="3266647"/>
                </a:cubicBezTo>
                <a:cubicBezTo>
                  <a:pt x="816196" y="3296707"/>
                  <a:pt x="669788" y="3276249"/>
                  <a:pt x="585566" y="3335941"/>
                </a:cubicBezTo>
                <a:cubicBezTo>
                  <a:pt x="501344" y="3395633"/>
                  <a:pt x="319617" y="3367759"/>
                  <a:pt x="135183" y="3414082"/>
                </a:cubicBezTo>
                <a:close/>
              </a:path>
            </a:pathLst>
          </a:custGeom>
          <a:noFill/>
          <a:ln w="76200">
            <a:solidFill>
              <a:schemeClr val="accent2">
                <a:lumMod val="75000"/>
              </a:schemeClr>
            </a:solidFill>
            <a:extLst>
              <a:ext uri="{C807C97D-BFC1-408E-A445-0C87EB9F89A2}">
                <ask:lineSketchStyleProps xmlns:ask="http://schemas.microsoft.com/office/drawing/2018/sketchyshapes" sd="672174913">
                  <a:prstGeom prst="blockArc">
                    <a:avLst>
                      <a:gd name="adj1" fmla="val 10209433"/>
                      <a:gd name="adj2" fmla="val 51273"/>
                      <a:gd name="adj3" fmla="val 15508"/>
                    </a:avLst>
                  </a:prstGeom>
                  <ask:type>
                    <ask:lineSketchScribble/>
                  </ask:type>
                </ask:lineSketchStyleProps>
              </a:ext>
            </a:extLst>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C3A2A9D1-D924-4B4B-B264-F47C8E33AA26}"/>
              </a:ext>
            </a:extLst>
          </p:cNvPr>
          <p:cNvSpPr txBox="1"/>
          <p:nvPr/>
        </p:nvSpPr>
        <p:spPr>
          <a:xfrm>
            <a:off x="153466" y="5313751"/>
            <a:ext cx="2206070" cy="530736"/>
          </a:xfrm>
          <a:prstGeom prst="rect">
            <a:avLst/>
          </a:prstGeom>
          <a:noFill/>
        </p:spPr>
        <p:txBody>
          <a:bodyPr wrap="square" rtlCol="0">
            <a:spAutoFit/>
          </a:bodyPr>
          <a:lstStyle/>
          <a:p>
            <a:endParaRPr kumimoji="1" lang="ja-JP" altLang="en-US" dirty="0"/>
          </a:p>
        </p:txBody>
      </p:sp>
      <p:sp>
        <p:nvSpPr>
          <p:cNvPr id="12" name="テキスト ボックス 11">
            <a:extLst>
              <a:ext uri="{FF2B5EF4-FFF2-40B4-BE49-F238E27FC236}">
                <a16:creationId xmlns:a16="http://schemas.microsoft.com/office/drawing/2014/main" id="{E26BBACC-B741-493D-8825-2948CD2E76C2}"/>
              </a:ext>
            </a:extLst>
          </p:cNvPr>
          <p:cNvSpPr txBox="1"/>
          <p:nvPr/>
        </p:nvSpPr>
        <p:spPr>
          <a:xfrm>
            <a:off x="153466" y="5039474"/>
            <a:ext cx="2733086" cy="646331"/>
          </a:xfrm>
          <a:prstGeom prst="rect">
            <a:avLst/>
          </a:prstGeom>
          <a:noFill/>
        </p:spPr>
        <p:txBody>
          <a:bodyPr wrap="square" rtlCol="0">
            <a:spAutoFit/>
          </a:bodyPr>
          <a:lstStyle/>
          <a:p>
            <a:r>
              <a:rPr kumimoji="1" lang="ja-JP" altLang="en-US" sz="3600" dirty="0">
                <a:latin typeface="HG創英角ﾎﾟｯﾌﾟ体" panose="040B0A09000000000000" pitchFamily="49" charset="-128"/>
                <a:ea typeface="HG創英角ﾎﾟｯﾌﾟ体" panose="040B0A09000000000000" pitchFamily="49" charset="-128"/>
              </a:rPr>
              <a:t>リムランド</a:t>
            </a:r>
          </a:p>
        </p:txBody>
      </p:sp>
      <p:pic>
        <p:nvPicPr>
          <p:cNvPr id="3074" name="Picture 2">
            <a:extLst>
              <a:ext uri="{FF2B5EF4-FFF2-40B4-BE49-F238E27FC236}">
                <a16:creationId xmlns:a16="http://schemas.microsoft.com/office/drawing/2014/main" id="{2E160265-3338-4BF4-9233-0DFA0436E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8172" y="1824518"/>
            <a:ext cx="1680362" cy="2382103"/>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9E19082F-A49E-41C0-A6AC-F79F24631EB5}"/>
              </a:ext>
            </a:extLst>
          </p:cNvPr>
          <p:cNvSpPr txBox="1"/>
          <p:nvPr/>
        </p:nvSpPr>
        <p:spPr>
          <a:xfrm>
            <a:off x="8891450" y="756291"/>
            <a:ext cx="3069887" cy="754053"/>
          </a:xfrm>
          <a:prstGeom prst="rect">
            <a:avLst/>
          </a:prstGeom>
          <a:solidFill>
            <a:srgbClr val="C00000"/>
          </a:solidFill>
        </p:spPr>
        <p:txBody>
          <a:bodyPr wrap="square">
            <a:spAutoFit/>
          </a:bodyPr>
          <a:lstStyle/>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「東欧を支配する者はハートランドを制し、</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ハートランドを支配する者は世界島を制し、</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世界島を支配する者は世界を制する」</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（第</a:t>
            </a:r>
            <a:r>
              <a:rPr lang="en-US" altLang="ja-JP" sz="700" b="1" i="0" dirty="0">
                <a:solidFill>
                  <a:schemeClr val="bg1">
                    <a:lumMod val="95000"/>
                  </a:schemeClr>
                </a:solidFill>
                <a:effectLst/>
                <a:latin typeface="BIZ UDP明朝 Medium" panose="02020500000000000000" pitchFamily="18" charset="-128"/>
                <a:ea typeface="BIZ UDP明朝 Medium" panose="02020500000000000000" pitchFamily="18" charset="-128"/>
              </a:rPr>
              <a:t>6</a:t>
            </a: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章　諸国民の自由 ｐ</a:t>
            </a:r>
            <a:r>
              <a:rPr lang="en-US" altLang="ja-JP" sz="700" b="1" i="0" dirty="0">
                <a:solidFill>
                  <a:schemeClr val="bg1">
                    <a:lumMod val="95000"/>
                  </a:schemeClr>
                </a:solidFill>
                <a:effectLst/>
                <a:latin typeface="BIZ UDP明朝 Medium" panose="02020500000000000000" pitchFamily="18" charset="-128"/>
                <a:ea typeface="BIZ UDP明朝 Medium" panose="02020500000000000000" pitchFamily="18" charset="-128"/>
              </a:rPr>
              <a:t>177</a:t>
            </a: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a:t>
            </a:r>
            <a:endParaRPr lang="ja-JP" altLang="en-US" sz="1200" b="1" dirty="0">
              <a:solidFill>
                <a:schemeClr val="bg1">
                  <a:lumMod val="95000"/>
                </a:schemeClr>
              </a:solidFill>
              <a:latin typeface="BIZ UDP明朝 Medium" panose="02020500000000000000" pitchFamily="18" charset="-128"/>
              <a:ea typeface="BIZ UDP明朝 Medium" panose="02020500000000000000" pitchFamily="18" charset="-128"/>
            </a:endParaRPr>
          </a:p>
        </p:txBody>
      </p:sp>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地政学（地理政治学）：ハートランドとリムランド</a:t>
            </a:r>
          </a:p>
        </p:txBody>
      </p:sp>
      <p:pic>
        <p:nvPicPr>
          <p:cNvPr id="2050" name="Picture 2" descr="楽天ブックス: 米国を巡る地政学と戦略 - スパイクマンの勢力均衡論 - ニコラス・スパイクマン - 9784829508152 : 本">
            <a:extLst>
              <a:ext uri="{FF2B5EF4-FFF2-40B4-BE49-F238E27FC236}">
                <a16:creationId xmlns:a16="http://schemas.microsoft.com/office/drawing/2014/main" id="{593CE35D-C0F9-43DB-82FE-A81AE4B8B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1743" y="4416900"/>
            <a:ext cx="1636791" cy="232443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C348D4E6-4216-4428-A734-2FF41745FD85}"/>
              </a:ext>
            </a:extLst>
          </p:cNvPr>
          <p:cNvSpPr txBox="1"/>
          <p:nvPr/>
        </p:nvSpPr>
        <p:spPr>
          <a:xfrm>
            <a:off x="89704" y="5890308"/>
            <a:ext cx="3959781" cy="861774"/>
          </a:xfrm>
          <a:prstGeom prst="rect">
            <a:avLst/>
          </a:prstGeom>
          <a:noFill/>
        </p:spPr>
        <p:txBody>
          <a:bodyPr wrap="square" rtlCol="0">
            <a:spAutoFit/>
          </a:bodyPr>
          <a:lstStyle/>
          <a:p>
            <a:r>
              <a:rPr kumimoji="1" lang="ja-JP" altLang="en-US" sz="1600" dirty="0">
                <a:latin typeface="BIZ UDP明朝 Medium" panose="02020500000000000000" pitchFamily="18" charset="-128"/>
                <a:ea typeface="BIZ UDP明朝 Medium" panose="02020500000000000000" pitchFamily="18" charset="-128"/>
              </a:rPr>
              <a:t>大陸国家 </a:t>
            </a:r>
            <a:r>
              <a:rPr lang="en-US" altLang="ja-JP" sz="1600" dirty="0">
                <a:latin typeface="BIZ UDP明朝 Medium" panose="02020500000000000000" pitchFamily="18" charset="-128"/>
                <a:ea typeface="BIZ UDP明朝 Medium" panose="02020500000000000000" pitchFamily="18" charset="-128"/>
              </a:rPr>
              <a:t>vs </a:t>
            </a:r>
            <a:r>
              <a:rPr lang="ja-JP" altLang="en-US" sz="1600" dirty="0">
                <a:latin typeface="BIZ UDP明朝 Medium" panose="02020500000000000000" pitchFamily="18" charset="-128"/>
                <a:ea typeface="BIZ UDP明朝 Medium" panose="02020500000000000000" pitchFamily="18" charset="-128"/>
              </a:rPr>
              <a:t>海洋国家</a:t>
            </a:r>
            <a:endParaRPr lang="en-US" altLang="ja-JP" sz="1600"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米国向きのリムランド間の同盟は認めない</a:t>
            </a:r>
            <a:endParaRPr kumimoji="1" lang="en-US" altLang="ja-JP" sz="1600"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ハートランド勢力とリムランドの離間</a:t>
            </a:r>
          </a:p>
        </p:txBody>
      </p:sp>
    </p:spTree>
    <p:extLst>
      <p:ext uri="{BB962C8B-B14F-4D97-AF65-F5344CB8AC3E}">
        <p14:creationId xmlns:p14="http://schemas.microsoft.com/office/powerpoint/2010/main" val="482179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06C47497-A3E7-4118-8D6A-234A384A9FF1}"/>
              </a:ext>
            </a:extLst>
          </p:cNvPr>
          <p:cNvSpPr/>
          <p:nvPr/>
        </p:nvSpPr>
        <p:spPr>
          <a:xfrm>
            <a:off x="2886552" y="1323703"/>
            <a:ext cx="6018333" cy="4566605"/>
          </a:xfrm>
          <a:custGeom>
            <a:avLst/>
            <a:gdLst>
              <a:gd name="connsiteX0" fmla="*/ 0 w 6018333"/>
              <a:gd name="connsiteY0" fmla="*/ 2283303 h 4566605"/>
              <a:gd name="connsiteX1" fmla="*/ 3009167 w 6018333"/>
              <a:gd name="connsiteY1" fmla="*/ 0 h 4566605"/>
              <a:gd name="connsiteX2" fmla="*/ 6018334 w 6018333"/>
              <a:gd name="connsiteY2" fmla="*/ 2283303 h 4566605"/>
              <a:gd name="connsiteX3" fmla="*/ 3009167 w 6018333"/>
              <a:gd name="connsiteY3" fmla="*/ 4566606 h 4566605"/>
              <a:gd name="connsiteX4" fmla="*/ 0 w 6018333"/>
              <a:gd name="connsiteY4" fmla="*/ 2283303 h 456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333" h="4566605" extrusionOk="0">
                <a:moveTo>
                  <a:pt x="0" y="2283303"/>
                </a:moveTo>
                <a:cubicBezTo>
                  <a:pt x="-170337" y="690879"/>
                  <a:pt x="1090524" y="274806"/>
                  <a:pt x="3009167" y="0"/>
                </a:cubicBezTo>
                <a:cubicBezTo>
                  <a:pt x="4987744" y="190641"/>
                  <a:pt x="5896328" y="790723"/>
                  <a:pt x="6018334" y="2283303"/>
                </a:cubicBezTo>
                <a:cubicBezTo>
                  <a:pt x="5822868" y="3503265"/>
                  <a:pt x="4689427" y="4419676"/>
                  <a:pt x="3009167" y="4566606"/>
                </a:cubicBezTo>
                <a:cubicBezTo>
                  <a:pt x="1261625" y="4448585"/>
                  <a:pt x="82107" y="3431926"/>
                  <a:pt x="0" y="2283303"/>
                </a:cubicBezTo>
                <a:close/>
              </a:path>
            </a:pathLst>
          </a:custGeom>
          <a:noFill/>
          <a:ln w="76200">
            <a:solidFill>
              <a:schemeClr val="bg2"/>
            </a:solidFill>
            <a:extLst>
              <a:ext uri="{C807C97D-BFC1-408E-A445-0C87EB9F89A2}">
                <ask:lineSketchStyleProps xmlns:ask="http://schemas.microsoft.com/office/drawing/2018/sketchyshapes" sd="4172447036">
                  <a:prstGeom prst="ellipse">
                    <a:avLst/>
                  </a:prstGeom>
                  <ask:type>
                    <ask:lineSketchScribble/>
                  </ask:type>
                </ask:lineSketchStyleProps>
              </a:ext>
            </a:extLst>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solidFill>
                  <a:srgbClr val="C00000"/>
                </a:solidFill>
                <a:latin typeface="HG創英角ﾎﾟｯﾌﾟ体" panose="040B0A09000000000000" pitchFamily="49" charset="-128"/>
                <a:ea typeface="HG創英角ﾎﾟｯﾌﾟ体" panose="040B0A09000000000000" pitchFamily="49" charset="-128"/>
              </a:rPr>
              <a:t>ハートランド</a:t>
            </a:r>
          </a:p>
        </p:txBody>
      </p:sp>
      <p:sp>
        <p:nvSpPr>
          <p:cNvPr id="11" name="テキスト ボックス 10">
            <a:extLst>
              <a:ext uri="{FF2B5EF4-FFF2-40B4-BE49-F238E27FC236}">
                <a16:creationId xmlns:a16="http://schemas.microsoft.com/office/drawing/2014/main" id="{C3A2A9D1-D924-4B4B-B264-F47C8E33AA26}"/>
              </a:ext>
            </a:extLst>
          </p:cNvPr>
          <p:cNvSpPr txBox="1"/>
          <p:nvPr/>
        </p:nvSpPr>
        <p:spPr>
          <a:xfrm>
            <a:off x="153466" y="5313751"/>
            <a:ext cx="2206070" cy="530736"/>
          </a:xfrm>
          <a:prstGeom prst="rect">
            <a:avLst/>
          </a:prstGeom>
          <a:noFill/>
        </p:spPr>
        <p:txBody>
          <a:bodyPr wrap="square" rtlCol="0">
            <a:spAutoFit/>
          </a:bodyPr>
          <a:lstStyle/>
          <a:p>
            <a:endParaRPr kumimoji="1" lang="ja-JP" altLang="en-US" dirty="0"/>
          </a:p>
        </p:txBody>
      </p:sp>
      <p:sp>
        <p:nvSpPr>
          <p:cNvPr id="12" name="テキスト ボックス 11">
            <a:extLst>
              <a:ext uri="{FF2B5EF4-FFF2-40B4-BE49-F238E27FC236}">
                <a16:creationId xmlns:a16="http://schemas.microsoft.com/office/drawing/2014/main" id="{E26BBACC-B741-493D-8825-2948CD2E76C2}"/>
              </a:ext>
            </a:extLst>
          </p:cNvPr>
          <p:cNvSpPr txBox="1"/>
          <p:nvPr/>
        </p:nvSpPr>
        <p:spPr>
          <a:xfrm rot="1399639">
            <a:off x="231844" y="5336624"/>
            <a:ext cx="3521551" cy="646331"/>
          </a:xfrm>
          <a:prstGeom prst="rect">
            <a:avLst/>
          </a:prstGeom>
          <a:noFill/>
        </p:spPr>
        <p:txBody>
          <a:bodyPr wrap="square" rtlCol="0">
            <a:spAutoFit/>
          </a:bodyPr>
          <a:lstStyle/>
          <a:p>
            <a:r>
              <a:rPr kumimoji="1" lang="ja-JP" altLang="en-US" sz="3600" dirty="0">
                <a:latin typeface="HG創英角ﾎﾟｯﾌﾟ体" panose="040B0A09000000000000" pitchFamily="49" charset="-128"/>
                <a:ea typeface="HG創英角ﾎﾟｯﾌﾟ体" panose="040B0A09000000000000" pitchFamily="49" charset="-128"/>
              </a:rPr>
              <a:t>リムランドは？</a:t>
            </a:r>
          </a:p>
        </p:txBody>
      </p:sp>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消えるリムランド～グレートゲームの終わり</a:t>
            </a:r>
          </a:p>
        </p:txBody>
      </p:sp>
      <p:sp>
        <p:nvSpPr>
          <p:cNvPr id="2" name="テキスト ボックス 1">
            <a:extLst>
              <a:ext uri="{FF2B5EF4-FFF2-40B4-BE49-F238E27FC236}">
                <a16:creationId xmlns:a16="http://schemas.microsoft.com/office/drawing/2014/main" id="{1A5CF279-E5D3-4F3C-88D8-BA29323D5A24}"/>
              </a:ext>
            </a:extLst>
          </p:cNvPr>
          <p:cNvSpPr txBox="1"/>
          <p:nvPr/>
        </p:nvSpPr>
        <p:spPr>
          <a:xfrm>
            <a:off x="5243012" y="2172276"/>
            <a:ext cx="2412592" cy="400110"/>
          </a:xfrm>
          <a:prstGeom prst="rect">
            <a:avLst/>
          </a:prstGeom>
          <a:noFill/>
        </p:spPr>
        <p:txBody>
          <a:bodyPr wrap="square" rtlCol="0">
            <a:spAutoFit/>
          </a:bodyPr>
          <a:lstStyle/>
          <a:p>
            <a:r>
              <a:rPr kumimoji="1" lang="ja-JP" altLang="en-US" sz="2000" b="1" dirty="0">
                <a:solidFill>
                  <a:srgbClr val="C00000"/>
                </a:solidFill>
                <a:latin typeface="BIZ UDPゴシック" panose="020B0400000000000000" pitchFamily="50" charset="-128"/>
                <a:ea typeface="BIZ UDPゴシック" panose="020B0400000000000000" pitchFamily="50" charset="-128"/>
              </a:rPr>
              <a:t>ウラジーミルの栄光</a:t>
            </a:r>
          </a:p>
        </p:txBody>
      </p:sp>
    </p:spTree>
    <p:extLst>
      <p:ext uri="{BB962C8B-B14F-4D97-AF65-F5344CB8AC3E}">
        <p14:creationId xmlns:p14="http://schemas.microsoft.com/office/powerpoint/2010/main" val="843413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73"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米英の海洋戦力が及ばないハートランド物流による経済連携</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矢印: 右 1">
            <a:extLst>
              <a:ext uri="{FF2B5EF4-FFF2-40B4-BE49-F238E27FC236}">
                <a16:creationId xmlns:a16="http://schemas.microsoft.com/office/drawing/2014/main" id="{C42C78BD-1AF1-497C-A4E0-D7656BF06E5A}"/>
              </a:ext>
            </a:extLst>
          </p:cNvPr>
          <p:cNvSpPr/>
          <p:nvPr/>
        </p:nvSpPr>
        <p:spPr>
          <a:xfrm rot="10800000">
            <a:off x="3158835" y="3357560"/>
            <a:ext cx="5292437" cy="1122073"/>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317E56D0-601B-4297-BA55-0B0EF04EE07C}"/>
              </a:ext>
            </a:extLst>
          </p:cNvPr>
          <p:cNvSpPr txBox="1"/>
          <p:nvPr/>
        </p:nvSpPr>
        <p:spPr>
          <a:xfrm>
            <a:off x="3814617" y="3696988"/>
            <a:ext cx="4267200"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横の中央回廊</a:t>
            </a:r>
          </a:p>
        </p:txBody>
      </p:sp>
      <p:sp>
        <p:nvSpPr>
          <p:cNvPr id="4" name="矢印: 下 3">
            <a:extLst>
              <a:ext uri="{FF2B5EF4-FFF2-40B4-BE49-F238E27FC236}">
                <a16:creationId xmlns:a16="http://schemas.microsoft.com/office/drawing/2014/main" id="{A347E58C-5B16-4F92-B4EE-06D60BF26E63}"/>
              </a:ext>
            </a:extLst>
          </p:cNvPr>
          <p:cNvSpPr/>
          <p:nvPr/>
        </p:nvSpPr>
        <p:spPr>
          <a:xfrm>
            <a:off x="4174836" y="4267199"/>
            <a:ext cx="2179782" cy="2170242"/>
          </a:xfrm>
          <a:prstGeom prst="down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FFAD2856-FAC7-4134-91B4-2780B64BA530}"/>
              </a:ext>
            </a:extLst>
          </p:cNvPr>
          <p:cNvSpPr/>
          <p:nvPr/>
        </p:nvSpPr>
        <p:spPr>
          <a:xfrm>
            <a:off x="4738256" y="2271702"/>
            <a:ext cx="1025236" cy="133048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C0499C-9F68-41DA-96B2-0AC757AFBFCA}"/>
              </a:ext>
            </a:extLst>
          </p:cNvPr>
          <p:cNvSpPr txBox="1"/>
          <p:nvPr/>
        </p:nvSpPr>
        <p:spPr>
          <a:xfrm>
            <a:off x="4996874" y="2511843"/>
            <a:ext cx="508000" cy="954107"/>
          </a:xfrm>
          <a:prstGeom prst="rect">
            <a:avLst/>
          </a:prstGeom>
          <a:noFill/>
        </p:spPr>
        <p:txBody>
          <a:bodyPr wrap="square" rtlCol="0">
            <a:spAutoFit/>
          </a:bodyPr>
          <a:lstStyle/>
          <a:p>
            <a:r>
              <a:rPr kumimoji="1" lang="ja-JP" altLang="en-US" sz="2800" dirty="0">
                <a:solidFill>
                  <a:schemeClr val="bg1"/>
                </a:solidFill>
                <a:latin typeface="BIZ UDPゴシック" panose="020B0400000000000000" pitchFamily="50" charset="-128"/>
                <a:ea typeface="BIZ UDPゴシック" panose="020B0400000000000000" pitchFamily="50" charset="-128"/>
              </a:rPr>
              <a:t>縦の</a:t>
            </a:r>
          </a:p>
        </p:txBody>
      </p:sp>
      <p:sp>
        <p:nvSpPr>
          <p:cNvPr id="27" name="テキスト ボックス 26">
            <a:extLst>
              <a:ext uri="{FF2B5EF4-FFF2-40B4-BE49-F238E27FC236}">
                <a16:creationId xmlns:a16="http://schemas.microsoft.com/office/drawing/2014/main" id="{8BB70D19-7B24-4523-92F3-55F64E829657}"/>
              </a:ext>
            </a:extLst>
          </p:cNvPr>
          <p:cNvSpPr txBox="1"/>
          <p:nvPr/>
        </p:nvSpPr>
        <p:spPr>
          <a:xfrm>
            <a:off x="5010727" y="4255004"/>
            <a:ext cx="508000" cy="1815882"/>
          </a:xfrm>
          <a:prstGeom prst="rect">
            <a:avLst/>
          </a:prstGeom>
          <a:noFill/>
        </p:spPr>
        <p:txBody>
          <a:bodyPr wrap="square" rtlCol="0">
            <a:spAutoFit/>
          </a:bodyPr>
          <a:lstStyle/>
          <a:p>
            <a:r>
              <a:rPr lang="ja-JP" altLang="en-US" sz="2800" dirty="0">
                <a:solidFill>
                  <a:schemeClr val="bg1"/>
                </a:solidFill>
                <a:latin typeface="BIZ UDPゴシック" panose="020B0400000000000000" pitchFamily="50" charset="-128"/>
                <a:ea typeface="BIZ UDPゴシック" panose="020B0400000000000000" pitchFamily="50" charset="-128"/>
              </a:rPr>
              <a:t>中央回廊</a:t>
            </a:r>
            <a:endParaRPr kumimoji="1" lang="ja-JP" altLang="en-US" sz="28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93304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満州国のグランドデザイン設計</a:t>
            </a:r>
          </a:p>
        </p:txBody>
      </p:sp>
      <p:pic>
        <p:nvPicPr>
          <p:cNvPr id="22530" name="Picture 2">
            <a:extLst>
              <a:ext uri="{FF2B5EF4-FFF2-40B4-BE49-F238E27FC236}">
                <a16:creationId xmlns:a16="http://schemas.microsoft.com/office/drawing/2014/main" id="{AC79E41F-67C3-46DE-FEA5-DEDD1EE6B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674" y="1793631"/>
            <a:ext cx="2547909" cy="3701562"/>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中国との戦争に反対した「石原莞爾と戦争拡大派」のその後｜日刊ゲンダイDIGITAL">
            <a:extLst>
              <a:ext uri="{FF2B5EF4-FFF2-40B4-BE49-F238E27FC236}">
                <a16:creationId xmlns:a16="http://schemas.microsoft.com/office/drawing/2014/main" id="{159E21BD-E280-FF49-BF97-2C90C56F6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665" y="1774143"/>
            <a:ext cx="2865208" cy="37210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CA86BD1-1F4D-9BB3-B526-7D8B95512ED8}"/>
              </a:ext>
            </a:extLst>
          </p:cNvPr>
          <p:cNvSpPr txBox="1"/>
          <p:nvPr/>
        </p:nvSpPr>
        <p:spPr>
          <a:xfrm>
            <a:off x="2004646" y="1424299"/>
            <a:ext cx="164709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満鉄調査部</a:t>
            </a:r>
          </a:p>
        </p:txBody>
      </p:sp>
      <p:sp>
        <p:nvSpPr>
          <p:cNvPr id="6" name="テキスト ボックス 5">
            <a:extLst>
              <a:ext uri="{FF2B5EF4-FFF2-40B4-BE49-F238E27FC236}">
                <a16:creationId xmlns:a16="http://schemas.microsoft.com/office/drawing/2014/main" id="{FB077C22-76DE-9E8D-3362-4982421AF910}"/>
              </a:ext>
            </a:extLst>
          </p:cNvPr>
          <p:cNvSpPr txBox="1"/>
          <p:nvPr/>
        </p:nvSpPr>
        <p:spPr>
          <a:xfrm>
            <a:off x="5565722" y="1404811"/>
            <a:ext cx="1647093"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関東軍参謀</a:t>
            </a:r>
            <a:endParaRPr kumimoji="1" lang="ja-JP" altLang="en-US"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6A1530E7-3942-55F4-9CD0-B05F2DB41FB9}"/>
              </a:ext>
            </a:extLst>
          </p:cNvPr>
          <p:cNvSpPr txBox="1"/>
          <p:nvPr/>
        </p:nvSpPr>
        <p:spPr>
          <a:xfrm>
            <a:off x="1764322" y="5495193"/>
            <a:ext cx="188741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満鉄経済調査会</a:t>
            </a:r>
          </a:p>
        </p:txBody>
      </p:sp>
      <p:sp>
        <p:nvSpPr>
          <p:cNvPr id="8" name="テキスト ボックス 7">
            <a:extLst>
              <a:ext uri="{FF2B5EF4-FFF2-40B4-BE49-F238E27FC236}">
                <a16:creationId xmlns:a16="http://schemas.microsoft.com/office/drawing/2014/main" id="{80E6E342-52F3-0921-C0CC-DE61D8AA174F}"/>
              </a:ext>
            </a:extLst>
          </p:cNvPr>
          <p:cNvSpPr txBox="1"/>
          <p:nvPr/>
        </p:nvSpPr>
        <p:spPr>
          <a:xfrm>
            <a:off x="5379088" y="5490372"/>
            <a:ext cx="188741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後に作戦部長</a:t>
            </a:r>
          </a:p>
        </p:txBody>
      </p:sp>
      <p:sp>
        <p:nvSpPr>
          <p:cNvPr id="10" name="テキスト ボックス 9">
            <a:extLst>
              <a:ext uri="{FF2B5EF4-FFF2-40B4-BE49-F238E27FC236}">
                <a16:creationId xmlns:a16="http://schemas.microsoft.com/office/drawing/2014/main" id="{B10B703C-9CE4-4D70-8FBB-CB3D6423F561}"/>
              </a:ext>
            </a:extLst>
          </p:cNvPr>
          <p:cNvSpPr txBox="1"/>
          <p:nvPr/>
        </p:nvSpPr>
        <p:spPr>
          <a:xfrm>
            <a:off x="2810607" y="6057930"/>
            <a:ext cx="364893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満州国のグランドデザインを設計</a:t>
            </a:r>
          </a:p>
        </p:txBody>
      </p:sp>
      <p:pic>
        <p:nvPicPr>
          <p:cNvPr id="11" name="図 10">
            <a:extLst>
              <a:ext uri="{FF2B5EF4-FFF2-40B4-BE49-F238E27FC236}">
                <a16:creationId xmlns:a16="http://schemas.microsoft.com/office/drawing/2014/main" id="{FA1265FF-00DA-B42C-A6CF-22516D54F5FC}"/>
              </a:ext>
            </a:extLst>
          </p:cNvPr>
          <p:cNvPicPr>
            <a:picLocks noChangeAspect="1"/>
          </p:cNvPicPr>
          <p:nvPr/>
        </p:nvPicPr>
        <p:blipFill>
          <a:blip r:embed="rId4"/>
          <a:stretch>
            <a:fillRect/>
          </a:stretch>
        </p:blipFill>
        <p:spPr>
          <a:xfrm>
            <a:off x="8461129" y="1783887"/>
            <a:ext cx="2790787" cy="3721049"/>
          </a:xfrm>
          <a:prstGeom prst="rect">
            <a:avLst/>
          </a:prstGeom>
        </p:spPr>
      </p:pic>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333026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14180"/>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満鉄調査部の時局分析</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906E8B37-EE9B-6222-B796-39382019BA9F}"/>
              </a:ext>
            </a:extLst>
          </p:cNvPr>
          <p:cNvPicPr>
            <a:picLocks noChangeAspect="1"/>
          </p:cNvPicPr>
          <p:nvPr/>
        </p:nvPicPr>
        <p:blipFill>
          <a:blip r:embed="rId2"/>
          <a:stretch>
            <a:fillRect/>
          </a:stretch>
        </p:blipFill>
        <p:spPr>
          <a:xfrm>
            <a:off x="2403960" y="822066"/>
            <a:ext cx="6874856" cy="5829732"/>
          </a:xfrm>
          <a:prstGeom prst="rect">
            <a:avLst/>
          </a:prstGeom>
        </p:spPr>
      </p:pic>
      <p:sp>
        <p:nvSpPr>
          <p:cNvPr id="6" name="テキスト ボックス 5">
            <a:extLst>
              <a:ext uri="{FF2B5EF4-FFF2-40B4-BE49-F238E27FC236}">
                <a16:creationId xmlns:a16="http://schemas.microsoft.com/office/drawing/2014/main" id="{43FD28C9-09D9-BF60-5E0B-D75D81E447BA}"/>
              </a:ext>
            </a:extLst>
          </p:cNvPr>
          <p:cNvSpPr txBox="1"/>
          <p:nvPr/>
        </p:nvSpPr>
        <p:spPr>
          <a:xfrm>
            <a:off x="3927231" y="6613015"/>
            <a:ext cx="4009293" cy="261610"/>
          </a:xfrm>
          <a:prstGeom prst="rect">
            <a:avLst/>
          </a:prstGeom>
          <a:noFill/>
        </p:spPr>
        <p:txBody>
          <a:bodyPr wrap="square">
            <a:spAutoFit/>
          </a:bodyPr>
          <a:lstStyle/>
          <a:p>
            <a:r>
              <a:rPr lang="ja-JP" altLang="en-US" sz="1050" dirty="0">
                <a:latin typeface="BIZ UDPゴシック" panose="020B0400000000000000" pitchFamily="50" charset="-128"/>
                <a:ea typeface="BIZ UDPゴシック" panose="020B0400000000000000" pitchFamily="50" charset="-128"/>
              </a:rPr>
              <a:t>芳井研一著：国際情勢の変転をめぐる満鉄調査部の現状分析</a:t>
            </a:r>
          </a:p>
        </p:txBody>
      </p:sp>
    </p:spTree>
    <p:extLst>
      <p:ext uri="{BB962C8B-B14F-4D97-AF65-F5344CB8AC3E}">
        <p14:creationId xmlns:p14="http://schemas.microsoft.com/office/powerpoint/2010/main" val="2713720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282720"/>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満鉄調査部の「三大綜合調査」</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EE2C83B-353B-50CB-75FE-883F5E559260}"/>
              </a:ext>
            </a:extLst>
          </p:cNvPr>
          <p:cNvSpPr txBox="1"/>
          <p:nvPr/>
        </p:nvSpPr>
        <p:spPr>
          <a:xfrm>
            <a:off x="703385" y="1699846"/>
            <a:ext cx="11084169"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日満支ブロック・インフレーション調査</a:t>
            </a:r>
          </a:p>
        </p:txBody>
      </p:sp>
      <p:sp>
        <p:nvSpPr>
          <p:cNvPr id="4" name="テキスト ボックス 3">
            <a:extLst>
              <a:ext uri="{FF2B5EF4-FFF2-40B4-BE49-F238E27FC236}">
                <a16:creationId xmlns:a16="http://schemas.microsoft.com/office/drawing/2014/main" id="{D0421128-1525-0DE7-DA37-20AA01C703A9}"/>
              </a:ext>
            </a:extLst>
          </p:cNvPr>
          <p:cNvSpPr txBox="1"/>
          <p:nvPr/>
        </p:nvSpPr>
        <p:spPr>
          <a:xfrm>
            <a:off x="553915" y="3185094"/>
            <a:ext cx="11084169"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戦時経済調査</a:t>
            </a:r>
          </a:p>
        </p:txBody>
      </p:sp>
      <p:sp>
        <p:nvSpPr>
          <p:cNvPr id="5" name="テキスト ボックス 4">
            <a:extLst>
              <a:ext uri="{FF2B5EF4-FFF2-40B4-BE49-F238E27FC236}">
                <a16:creationId xmlns:a16="http://schemas.microsoft.com/office/drawing/2014/main" id="{B1AB9A77-B5D1-B58E-0967-8F19512DE076}"/>
              </a:ext>
            </a:extLst>
          </p:cNvPr>
          <p:cNvSpPr txBox="1"/>
          <p:nvPr/>
        </p:nvSpPr>
        <p:spPr>
          <a:xfrm>
            <a:off x="553915" y="4773433"/>
            <a:ext cx="11084169" cy="769441"/>
          </a:xfrm>
          <a:prstGeom prst="rect">
            <a:avLst/>
          </a:prstGeom>
          <a:no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支那</a:t>
            </a:r>
            <a:r>
              <a:rPr kumimoji="1" lang="ja-JP" altLang="en-US" sz="4400" dirty="0">
                <a:latin typeface="BIZ UDPゴシック" panose="020B0400000000000000" pitchFamily="50" charset="-128"/>
                <a:ea typeface="BIZ UDPゴシック" panose="020B0400000000000000" pitchFamily="50" charset="-128"/>
              </a:rPr>
              <a:t>抗戦力調査</a:t>
            </a:r>
          </a:p>
        </p:txBody>
      </p:sp>
      <p:sp>
        <p:nvSpPr>
          <p:cNvPr id="6" name="テキスト ボックス 5">
            <a:extLst>
              <a:ext uri="{FF2B5EF4-FFF2-40B4-BE49-F238E27FC236}">
                <a16:creationId xmlns:a16="http://schemas.microsoft.com/office/drawing/2014/main" id="{66A1F9A8-37EC-4A5D-A9BE-F9C4DD8A545E}"/>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21056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904"/>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三井物産と米国抗戦力調査</a:t>
            </a:r>
            <a:endParaRPr kumimoji="1" lang="ja-JP" altLang="en-US" sz="2800" dirty="0">
              <a:latin typeface="BIZ UDPゴシック" panose="020B0400000000000000" pitchFamily="50" charset="-128"/>
              <a:ea typeface="BIZ UDPゴシック" panose="020B0400000000000000" pitchFamily="50" charset="-128"/>
            </a:endParaRPr>
          </a:p>
        </p:txBody>
      </p:sp>
      <p:grpSp>
        <p:nvGrpSpPr>
          <p:cNvPr id="3" name="グループ化 2">
            <a:extLst>
              <a:ext uri="{FF2B5EF4-FFF2-40B4-BE49-F238E27FC236}">
                <a16:creationId xmlns:a16="http://schemas.microsoft.com/office/drawing/2014/main" id="{F335E701-2155-EB29-4C93-1F78C384FA54}"/>
              </a:ext>
            </a:extLst>
          </p:cNvPr>
          <p:cNvGrpSpPr/>
          <p:nvPr/>
        </p:nvGrpSpPr>
        <p:grpSpPr>
          <a:xfrm>
            <a:off x="4861294" y="2967210"/>
            <a:ext cx="2469412" cy="2611678"/>
            <a:chOff x="5900509" y="1743717"/>
            <a:chExt cx="2469412" cy="2611678"/>
          </a:xfrm>
        </p:grpSpPr>
        <p:pic>
          <p:nvPicPr>
            <p:cNvPr id="1026" name="Picture 2">
              <a:extLst>
                <a:ext uri="{FF2B5EF4-FFF2-40B4-BE49-F238E27FC236}">
                  <a16:creationId xmlns:a16="http://schemas.microsoft.com/office/drawing/2014/main" id="{61708B81-7EEF-3116-C92D-1C277FB8B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120" y="1743717"/>
              <a:ext cx="1625231" cy="242701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A407B4F-09C6-0C4B-2DD8-4F1495E52D71}"/>
                </a:ext>
              </a:extLst>
            </p:cNvPr>
            <p:cNvSpPr txBox="1"/>
            <p:nvPr/>
          </p:nvSpPr>
          <p:spPr>
            <a:xfrm>
              <a:off x="5900509" y="4170729"/>
              <a:ext cx="2469412" cy="184666"/>
            </a:xfrm>
            <a:prstGeom prst="rect">
              <a:avLst/>
            </a:prstGeom>
            <a:noFill/>
          </p:spPr>
          <p:txBody>
            <a:bodyPr wrap="square">
              <a:spAutoFit/>
            </a:bodyPr>
            <a:lstStyle/>
            <a:p>
              <a:pPr algn="ctr"/>
              <a:r>
                <a:rPr lang="en-US" altLang="ja-JP" sz="600" dirty="0">
                  <a:latin typeface="BIZ UDPゴシック" panose="020B0400000000000000" pitchFamily="50" charset="-128"/>
                  <a:ea typeface="BIZ UDPゴシック" panose="020B0400000000000000" pitchFamily="50" charset="-128"/>
                </a:rPr>
                <a:t>https://tangonotimei.com/ikrg/uwanobu.html</a:t>
              </a:r>
              <a:endParaRPr lang="ja-JP" altLang="en-US" sz="600" dirty="0">
                <a:latin typeface="BIZ UDPゴシック" panose="020B0400000000000000" pitchFamily="50" charset="-128"/>
                <a:ea typeface="BIZ UDPゴシック" panose="020B0400000000000000" pitchFamily="50" charset="-128"/>
              </a:endParaRPr>
            </a:p>
          </p:txBody>
        </p:sp>
      </p:grpSp>
      <p:pic>
        <p:nvPicPr>
          <p:cNvPr id="7" name="図 6">
            <a:extLst>
              <a:ext uri="{FF2B5EF4-FFF2-40B4-BE49-F238E27FC236}">
                <a16:creationId xmlns:a16="http://schemas.microsoft.com/office/drawing/2014/main" id="{58BEF5FA-4B29-9293-438F-8C5507045C95}"/>
              </a:ext>
            </a:extLst>
          </p:cNvPr>
          <p:cNvPicPr>
            <a:picLocks noChangeAspect="1"/>
          </p:cNvPicPr>
          <p:nvPr/>
        </p:nvPicPr>
        <p:blipFill>
          <a:blip r:embed="rId3"/>
          <a:stretch>
            <a:fillRect/>
          </a:stretch>
        </p:blipFill>
        <p:spPr>
          <a:xfrm>
            <a:off x="1061954" y="1033082"/>
            <a:ext cx="997135" cy="3175491"/>
          </a:xfrm>
          <a:prstGeom prst="rect">
            <a:avLst/>
          </a:prstGeom>
        </p:spPr>
      </p:pic>
      <p:sp>
        <p:nvSpPr>
          <p:cNvPr id="4" name="テキスト ボックス 3">
            <a:extLst>
              <a:ext uri="{FF2B5EF4-FFF2-40B4-BE49-F238E27FC236}">
                <a16:creationId xmlns:a16="http://schemas.microsoft.com/office/drawing/2014/main" id="{54F451FD-33A4-7F33-94AD-B322E6CE1961}"/>
              </a:ext>
            </a:extLst>
          </p:cNvPr>
          <p:cNvSpPr txBox="1"/>
          <p:nvPr/>
        </p:nvSpPr>
        <p:spPr>
          <a:xfrm>
            <a:off x="1938270" y="1571223"/>
            <a:ext cx="3200400" cy="646331"/>
          </a:xfrm>
          <a:prstGeom prst="rect">
            <a:avLst/>
          </a:prstGeom>
          <a:no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三井物産紐育支店</a:t>
            </a: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吉田初次郎 支店長</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E6917FF-2F5F-47B8-EE99-A24C2AD74589}"/>
              </a:ext>
            </a:extLst>
          </p:cNvPr>
          <p:cNvSpPr txBox="1"/>
          <p:nvPr/>
        </p:nvSpPr>
        <p:spPr>
          <a:xfrm>
            <a:off x="6884136" y="1571223"/>
            <a:ext cx="1912134"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三井物産</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向井忠晴社長</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9" name="直線矢印コネクタ 8">
            <a:extLst>
              <a:ext uri="{FF2B5EF4-FFF2-40B4-BE49-F238E27FC236}">
                <a16:creationId xmlns:a16="http://schemas.microsoft.com/office/drawing/2014/main" id="{EFEBC5F5-D950-4775-FC0B-97E540FBB7DA}"/>
              </a:ext>
            </a:extLst>
          </p:cNvPr>
          <p:cNvCxnSpPr/>
          <p:nvPr/>
        </p:nvCxnSpPr>
        <p:spPr>
          <a:xfrm flipH="1">
            <a:off x="4926169" y="1867437"/>
            <a:ext cx="2137893"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C08DC15-26BC-F4C5-B4E5-45E3BB2386B0}"/>
              </a:ext>
            </a:extLst>
          </p:cNvPr>
          <p:cNvSpPr txBox="1"/>
          <p:nvPr/>
        </p:nvSpPr>
        <p:spPr>
          <a:xfrm>
            <a:off x="2685241" y="2925440"/>
            <a:ext cx="1725769" cy="923330"/>
          </a:xfrm>
          <a:prstGeom prst="rect">
            <a:avLst/>
          </a:prstGeom>
          <a:no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調査課</a:t>
            </a: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春見二三男</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古崎博</a:t>
            </a:r>
          </a:p>
        </p:txBody>
      </p:sp>
      <p:cxnSp>
        <p:nvCxnSpPr>
          <p:cNvPr id="12" name="直線矢印コネクタ 11">
            <a:extLst>
              <a:ext uri="{FF2B5EF4-FFF2-40B4-BE49-F238E27FC236}">
                <a16:creationId xmlns:a16="http://schemas.microsoft.com/office/drawing/2014/main" id="{75375848-6616-F8B8-E9F8-0A04D67B28D9}"/>
              </a:ext>
            </a:extLst>
          </p:cNvPr>
          <p:cNvCxnSpPr>
            <a:cxnSpLocks/>
            <a:stCxn id="4" idx="2"/>
            <a:endCxn id="10" idx="0"/>
          </p:cNvCxnSpPr>
          <p:nvPr/>
        </p:nvCxnSpPr>
        <p:spPr>
          <a:xfrm>
            <a:off x="3538470" y="2217554"/>
            <a:ext cx="9656" cy="70788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矢印: 左右 12">
            <a:extLst>
              <a:ext uri="{FF2B5EF4-FFF2-40B4-BE49-F238E27FC236}">
                <a16:creationId xmlns:a16="http://schemas.microsoft.com/office/drawing/2014/main" id="{0D7A80D0-8465-530A-DEAC-F22620356549}"/>
              </a:ext>
            </a:extLst>
          </p:cNvPr>
          <p:cNvSpPr/>
          <p:nvPr/>
        </p:nvSpPr>
        <p:spPr>
          <a:xfrm>
            <a:off x="4172756" y="3063973"/>
            <a:ext cx="1053953" cy="69783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AAFF8D2-588F-DAED-63AF-2B643BA37257}"/>
              </a:ext>
            </a:extLst>
          </p:cNvPr>
          <p:cNvSpPr txBox="1"/>
          <p:nvPr/>
        </p:nvSpPr>
        <p:spPr>
          <a:xfrm>
            <a:off x="5088227" y="2700010"/>
            <a:ext cx="2015543"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三井物産紐育支店・嘱託</a:t>
            </a:r>
          </a:p>
        </p:txBody>
      </p:sp>
      <p:sp>
        <p:nvSpPr>
          <p:cNvPr id="17" name="テキスト ボックス 16">
            <a:extLst>
              <a:ext uri="{FF2B5EF4-FFF2-40B4-BE49-F238E27FC236}">
                <a16:creationId xmlns:a16="http://schemas.microsoft.com/office/drawing/2014/main" id="{F66C2ADB-993C-EFF6-F6EE-44FB9C4046C5}"/>
              </a:ext>
            </a:extLst>
          </p:cNvPr>
          <p:cNvSpPr txBox="1"/>
          <p:nvPr/>
        </p:nvSpPr>
        <p:spPr>
          <a:xfrm>
            <a:off x="901014" y="4511585"/>
            <a:ext cx="1319013" cy="2031325"/>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日本銀行</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横浜正金銀行</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興行銀行</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三井銀行</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三菱商事</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野村貿易</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大倉商事</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東京朝日新聞</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同盟通信</a:t>
            </a:r>
          </a:p>
        </p:txBody>
      </p:sp>
      <p:sp>
        <p:nvSpPr>
          <p:cNvPr id="18" name="テキスト ボックス 17">
            <a:extLst>
              <a:ext uri="{FF2B5EF4-FFF2-40B4-BE49-F238E27FC236}">
                <a16:creationId xmlns:a16="http://schemas.microsoft.com/office/drawing/2014/main" id="{92B7EBA4-80F8-8D84-C07C-468999531C99}"/>
              </a:ext>
            </a:extLst>
          </p:cNvPr>
          <p:cNvSpPr txBox="1"/>
          <p:nvPr/>
        </p:nvSpPr>
        <p:spPr>
          <a:xfrm>
            <a:off x="10587976" y="1571222"/>
            <a:ext cx="1471600"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参謀本部</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陸軍部</a:t>
            </a:r>
          </a:p>
        </p:txBody>
      </p:sp>
      <p:sp>
        <p:nvSpPr>
          <p:cNvPr id="19" name="テキスト ボックス 18">
            <a:extLst>
              <a:ext uri="{FF2B5EF4-FFF2-40B4-BE49-F238E27FC236}">
                <a16:creationId xmlns:a16="http://schemas.microsoft.com/office/drawing/2014/main" id="{E9C1B229-8948-DB07-A74F-DF739B5569D2}"/>
              </a:ext>
            </a:extLst>
          </p:cNvPr>
          <p:cNvSpPr txBox="1"/>
          <p:nvPr/>
        </p:nvSpPr>
        <p:spPr>
          <a:xfrm>
            <a:off x="8922646" y="1571222"/>
            <a:ext cx="1471600"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三井合名</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池田成彬</a:t>
            </a:r>
          </a:p>
        </p:txBody>
      </p:sp>
      <p:cxnSp>
        <p:nvCxnSpPr>
          <p:cNvPr id="20" name="直線矢印コネクタ 19">
            <a:extLst>
              <a:ext uri="{FF2B5EF4-FFF2-40B4-BE49-F238E27FC236}">
                <a16:creationId xmlns:a16="http://schemas.microsoft.com/office/drawing/2014/main" id="{DDB6AC07-C6DF-E155-73F8-E546EDAFCF0D}"/>
              </a:ext>
            </a:extLst>
          </p:cNvPr>
          <p:cNvCxnSpPr>
            <a:cxnSpLocks/>
          </p:cNvCxnSpPr>
          <p:nvPr/>
        </p:nvCxnSpPr>
        <p:spPr>
          <a:xfrm flipH="1">
            <a:off x="8532253" y="1894387"/>
            <a:ext cx="58598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A9EAC52-B1C9-395F-5857-7D0D44DC3949}"/>
              </a:ext>
            </a:extLst>
          </p:cNvPr>
          <p:cNvCxnSpPr>
            <a:cxnSpLocks/>
          </p:cNvCxnSpPr>
          <p:nvPr/>
        </p:nvCxnSpPr>
        <p:spPr>
          <a:xfrm flipH="1">
            <a:off x="10165645" y="1894387"/>
            <a:ext cx="58598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8B365DD6-1250-88C4-B528-3672A21A0D9C}"/>
              </a:ext>
            </a:extLst>
          </p:cNvPr>
          <p:cNvSpPr txBox="1"/>
          <p:nvPr/>
        </p:nvSpPr>
        <p:spPr>
          <a:xfrm>
            <a:off x="8990000" y="2180575"/>
            <a:ext cx="1336892" cy="430887"/>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日本銀行総裁</a:t>
            </a:r>
            <a:endParaRPr kumimoji="1" lang="en-US" altLang="ja-JP" sz="1050" dirty="0">
              <a:latin typeface="BIZ UDPゴシック" panose="020B0400000000000000" pitchFamily="50" charset="-128"/>
              <a:ea typeface="BIZ UDPゴシック" panose="020B0400000000000000" pitchFamily="50" charset="-128"/>
            </a:endParaRPr>
          </a:p>
          <a:p>
            <a:pPr algn="ctr"/>
            <a:r>
              <a:rPr lang="ja-JP" altLang="en-US" sz="1050" dirty="0">
                <a:latin typeface="BIZ UDPゴシック" panose="020B0400000000000000" pitchFamily="50" charset="-128"/>
                <a:ea typeface="BIZ UDPゴシック" panose="020B0400000000000000" pitchFamily="50" charset="-128"/>
              </a:rPr>
              <a:t>枢密顧問官</a:t>
            </a:r>
            <a:endParaRPr kumimoji="1" lang="ja-JP" altLang="en-US" sz="1050" dirty="0">
              <a:latin typeface="BIZ UDPゴシック" panose="020B0400000000000000" pitchFamily="50" charset="-128"/>
              <a:ea typeface="BIZ UDPゴシック" panose="020B0400000000000000" pitchFamily="50" charset="-128"/>
            </a:endParaRPr>
          </a:p>
        </p:txBody>
      </p:sp>
      <p:cxnSp>
        <p:nvCxnSpPr>
          <p:cNvPr id="16" name="コネクタ: カギ線 15">
            <a:extLst>
              <a:ext uri="{FF2B5EF4-FFF2-40B4-BE49-F238E27FC236}">
                <a16:creationId xmlns:a16="http://schemas.microsoft.com/office/drawing/2014/main" id="{916CBAE6-A617-C165-7942-29A5B001D016}"/>
              </a:ext>
            </a:extLst>
          </p:cNvPr>
          <p:cNvCxnSpPr>
            <a:cxnSpLocks/>
            <a:stCxn id="18" idx="2"/>
          </p:cNvCxnSpPr>
          <p:nvPr/>
        </p:nvCxnSpPr>
        <p:spPr>
          <a:xfrm rot="5400000">
            <a:off x="8527755" y="606130"/>
            <a:ext cx="1184599" cy="4407444"/>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8597E164-3F01-C629-3ECB-3F89CED1CCBD}"/>
              </a:ext>
            </a:extLst>
          </p:cNvPr>
          <p:cNvSpPr txBox="1"/>
          <p:nvPr/>
        </p:nvSpPr>
        <p:spPr>
          <a:xfrm>
            <a:off x="3783525" y="6081245"/>
            <a:ext cx="7094361"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米国の経済力は、日本の</a:t>
            </a:r>
            <a:r>
              <a:rPr kumimoji="1" lang="en-US" altLang="ja-JP" sz="2400" dirty="0">
                <a:latin typeface="BIZ UDPゴシック" panose="020B0400000000000000" pitchFamily="50" charset="-128"/>
                <a:ea typeface="BIZ UDPゴシック" panose="020B0400000000000000" pitchFamily="50" charset="-128"/>
              </a:rPr>
              <a:t>20</a:t>
            </a:r>
            <a:r>
              <a:rPr kumimoji="1" lang="ja-JP" altLang="en-US" sz="2400" dirty="0">
                <a:latin typeface="BIZ UDPゴシック" panose="020B0400000000000000" pitchFamily="50" charset="-128"/>
                <a:ea typeface="BIZ UDPゴシック" panose="020B0400000000000000" pitchFamily="50" charset="-128"/>
              </a:rPr>
              <a:t>倍</a:t>
            </a:r>
          </a:p>
        </p:txBody>
      </p:sp>
      <p:pic>
        <p:nvPicPr>
          <p:cNvPr id="19458" name="Picture 2" descr="経済学者の敗けない方程式 | 日本人の暮らし向き">
            <a:extLst>
              <a:ext uri="{FF2B5EF4-FFF2-40B4-BE49-F238E27FC236}">
                <a16:creationId xmlns:a16="http://schemas.microsoft.com/office/drawing/2014/main" id="{2B0F3BA7-C522-8329-833F-94E927845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446" y="3595342"/>
            <a:ext cx="2067335" cy="2953336"/>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BE79ECB9-D444-4748-9022-FB2427DD3D27}"/>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441313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54A61F45-D2A9-41E4-BD85-316561C6A9C4}"/>
              </a:ext>
            </a:extLst>
          </p:cNvPr>
          <p:cNvSpPr txBox="1"/>
          <p:nvPr/>
        </p:nvSpPr>
        <p:spPr>
          <a:xfrm>
            <a:off x="574766" y="791420"/>
            <a:ext cx="6442165" cy="1415772"/>
          </a:xfrm>
          <a:prstGeom prst="rect">
            <a:avLst/>
          </a:prstGeom>
          <a:noFill/>
        </p:spPr>
        <p:txBody>
          <a:bodyPr wrap="square">
            <a:spAutoFit/>
          </a:bodyPr>
          <a:lstStyle/>
          <a:p>
            <a:pPr algn="ctr"/>
            <a:r>
              <a:rPr lang="ja-JP" altLang="en-US" sz="3200" b="1" dirty="0">
                <a:solidFill>
                  <a:srgbClr val="202122"/>
                </a:solidFill>
                <a:latin typeface="BIZ UDPゴシック" panose="020B0400000000000000" pitchFamily="50" charset="-128"/>
                <a:ea typeface="BIZ UDPゴシック" panose="020B0400000000000000" pitchFamily="50" charset="-128"/>
              </a:rPr>
              <a:t>★</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1941</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年（昭和</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16</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年）</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7</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月</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25</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日</a:t>
            </a:r>
            <a:r>
              <a:rPr lang="ja-JP" altLang="en-US" sz="5400" b="1" i="0" u="sng" dirty="0">
                <a:solidFill>
                  <a:srgbClr val="202122"/>
                </a:solidFill>
                <a:effectLst/>
                <a:latin typeface="UD デジタル 教科書体 NK-B" panose="02020700000000000000" pitchFamily="18" charset="-128"/>
                <a:ea typeface="UD デジタル 教科書体 NK-B" panose="02020700000000000000" pitchFamily="18" charset="-128"/>
              </a:rPr>
              <a:t>在米</a:t>
            </a:r>
            <a:r>
              <a:rPr lang="ja-JP" altLang="en-US" sz="5400" b="1" i="0" u="sng" dirty="0">
                <a:solidFill>
                  <a:srgbClr val="C00000"/>
                </a:solidFill>
                <a:effectLst/>
                <a:latin typeface="UD デジタル 教科書体 NK-B" panose="02020700000000000000" pitchFamily="18" charset="-128"/>
                <a:ea typeface="UD デジタル 教科書体 NK-B" panose="02020700000000000000" pitchFamily="18" charset="-128"/>
              </a:rPr>
              <a:t>日本</a:t>
            </a:r>
            <a:r>
              <a:rPr lang="ja-JP" altLang="en-US" sz="5400" b="1" i="0" u="sng" dirty="0">
                <a:solidFill>
                  <a:srgbClr val="202122"/>
                </a:solidFill>
                <a:effectLst/>
                <a:latin typeface="UD デジタル 教科書体 NK-B" panose="02020700000000000000" pitchFamily="18" charset="-128"/>
                <a:ea typeface="UD デジタル 教科書体 NK-B" panose="02020700000000000000" pitchFamily="18" charset="-128"/>
              </a:rPr>
              <a:t>資産凍結令</a:t>
            </a:r>
            <a:endParaRPr lang="ja-JP" altLang="en-US" sz="3200" b="1" i="0" u="sng" dirty="0">
              <a:solidFill>
                <a:srgbClr val="202122"/>
              </a:solidFill>
              <a:effectLst/>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0E42D3A5-EE14-4D5F-89EE-305161AB0C8C}"/>
              </a:ext>
            </a:extLst>
          </p:cNvPr>
          <p:cNvSpPr txBox="1"/>
          <p:nvPr/>
        </p:nvSpPr>
        <p:spPr>
          <a:xfrm>
            <a:off x="3630965" y="5706535"/>
            <a:ext cx="4048219" cy="646331"/>
          </a:xfrm>
          <a:prstGeom prst="rect">
            <a:avLst/>
          </a:prstGeom>
          <a:noFill/>
        </p:spPr>
        <p:txBody>
          <a:bodyPr wrap="square">
            <a:spAutoFit/>
          </a:bodyPr>
          <a:lstStyle/>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横浜正金銀行がアメリカに有していた資産は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b="0" i="0" dirty="0">
                <a:solidFill>
                  <a:srgbClr val="333333"/>
                </a:solidFill>
                <a:effectLst/>
                <a:latin typeface="BIZ UDPゴシック" panose="020B0400000000000000" pitchFamily="50" charset="-128"/>
                <a:ea typeface="BIZ UDPゴシック" panose="020B0400000000000000" pitchFamily="50" charset="-128"/>
              </a:rPr>
              <a:t>億</a:t>
            </a:r>
            <a:r>
              <a:rPr lang="en-US" altLang="ja-JP" b="0" i="0" dirty="0">
                <a:solidFill>
                  <a:srgbClr val="333333"/>
                </a:solidFill>
                <a:effectLst/>
                <a:latin typeface="BIZ UDPゴシック" panose="020B0400000000000000" pitchFamily="50" charset="-128"/>
                <a:ea typeface="BIZ UDPゴシック" panose="020B0400000000000000" pitchFamily="50" charset="-128"/>
              </a:rPr>
              <a:t>3000</a:t>
            </a:r>
            <a:r>
              <a:rPr lang="ja-JP" altLang="en-US" b="0" i="0" dirty="0">
                <a:solidFill>
                  <a:srgbClr val="333333"/>
                </a:solidFill>
                <a:effectLst/>
                <a:latin typeface="BIZ UDPゴシック" panose="020B0400000000000000" pitchFamily="50" charset="-128"/>
                <a:ea typeface="BIZ UDPゴシック" panose="020B0400000000000000" pitchFamily="50" charset="-128"/>
              </a:rPr>
              <a:t>万ドル</a:t>
            </a:r>
          </a:p>
        </p:txBody>
      </p:sp>
      <p:sp>
        <p:nvSpPr>
          <p:cNvPr id="10" name="矢印: ストライプ 9">
            <a:extLst>
              <a:ext uri="{FF2B5EF4-FFF2-40B4-BE49-F238E27FC236}">
                <a16:creationId xmlns:a16="http://schemas.microsoft.com/office/drawing/2014/main" id="{35247EC9-D46B-48F6-B375-C5EEB2BC7E59}"/>
              </a:ext>
            </a:extLst>
          </p:cNvPr>
          <p:cNvSpPr/>
          <p:nvPr/>
        </p:nvSpPr>
        <p:spPr>
          <a:xfrm rot="10800000">
            <a:off x="6932023" y="984069"/>
            <a:ext cx="4676502" cy="128886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013858F-18AC-482B-9205-5D21F7262979}"/>
              </a:ext>
            </a:extLst>
          </p:cNvPr>
          <p:cNvSpPr txBox="1"/>
          <p:nvPr/>
        </p:nvSpPr>
        <p:spPr>
          <a:xfrm>
            <a:off x="7271658" y="1304853"/>
            <a:ext cx="4676502" cy="646331"/>
          </a:xfrm>
          <a:prstGeom prst="rect">
            <a:avLst/>
          </a:prstGeom>
          <a:noFill/>
        </p:spPr>
        <p:txBody>
          <a:bodyPr wrap="square" rtlCol="0">
            <a:spAutoFit/>
          </a:bodyPr>
          <a:lstStyle/>
          <a:p>
            <a:r>
              <a:rPr kumimoji="1" lang="ja-JP" altLang="en-US" sz="3600" dirty="0">
                <a:latin typeface="BIZ UDPゴシック" panose="020B0400000000000000" pitchFamily="50" charset="-128"/>
                <a:ea typeface="BIZ UDPゴシック" panose="020B0400000000000000" pitchFamily="50" charset="-128"/>
              </a:rPr>
              <a:t>米国による宣戦布告</a:t>
            </a:r>
          </a:p>
        </p:txBody>
      </p:sp>
      <p:sp>
        <p:nvSpPr>
          <p:cNvPr id="12" name="四角形: 角を丸くする 11">
            <a:extLst>
              <a:ext uri="{FF2B5EF4-FFF2-40B4-BE49-F238E27FC236}">
                <a16:creationId xmlns:a16="http://schemas.microsoft.com/office/drawing/2014/main" id="{CF65EDCB-82E4-4524-B80C-633968949C84}"/>
              </a:ext>
            </a:extLst>
          </p:cNvPr>
          <p:cNvSpPr/>
          <p:nvPr/>
        </p:nvSpPr>
        <p:spPr>
          <a:xfrm>
            <a:off x="812305" y="3484483"/>
            <a:ext cx="1997476" cy="1415772"/>
          </a:xfrm>
          <a:custGeom>
            <a:avLst/>
            <a:gdLst>
              <a:gd name="connsiteX0" fmla="*/ 0 w 1997476"/>
              <a:gd name="connsiteY0" fmla="*/ 235967 h 1415772"/>
              <a:gd name="connsiteX1" fmla="*/ 235967 w 1997476"/>
              <a:gd name="connsiteY1" fmla="*/ 0 h 1415772"/>
              <a:gd name="connsiteX2" fmla="*/ 698715 w 1997476"/>
              <a:gd name="connsiteY2" fmla="*/ 0 h 1415772"/>
              <a:gd name="connsiteX3" fmla="*/ 1191973 w 1997476"/>
              <a:gd name="connsiteY3" fmla="*/ 0 h 1415772"/>
              <a:gd name="connsiteX4" fmla="*/ 1761509 w 1997476"/>
              <a:gd name="connsiteY4" fmla="*/ 0 h 1415772"/>
              <a:gd name="connsiteX5" fmla="*/ 1997476 w 1997476"/>
              <a:gd name="connsiteY5" fmla="*/ 235967 h 1415772"/>
              <a:gd name="connsiteX6" fmla="*/ 1997476 w 1997476"/>
              <a:gd name="connsiteY6" fmla="*/ 698448 h 1415772"/>
              <a:gd name="connsiteX7" fmla="*/ 1997476 w 1997476"/>
              <a:gd name="connsiteY7" fmla="*/ 1179805 h 1415772"/>
              <a:gd name="connsiteX8" fmla="*/ 1761509 w 1997476"/>
              <a:gd name="connsiteY8" fmla="*/ 1415772 h 1415772"/>
              <a:gd name="connsiteX9" fmla="*/ 1268250 w 1997476"/>
              <a:gd name="connsiteY9" fmla="*/ 1415772 h 1415772"/>
              <a:gd name="connsiteX10" fmla="*/ 805503 w 1997476"/>
              <a:gd name="connsiteY10" fmla="*/ 1415772 h 1415772"/>
              <a:gd name="connsiteX11" fmla="*/ 235967 w 1997476"/>
              <a:gd name="connsiteY11" fmla="*/ 1415772 h 1415772"/>
              <a:gd name="connsiteX12" fmla="*/ 0 w 1997476"/>
              <a:gd name="connsiteY12" fmla="*/ 1179805 h 1415772"/>
              <a:gd name="connsiteX13" fmla="*/ 0 w 1997476"/>
              <a:gd name="connsiteY13" fmla="*/ 736201 h 1415772"/>
              <a:gd name="connsiteX14" fmla="*/ 0 w 1997476"/>
              <a:gd name="connsiteY14" fmla="*/ 235967 h 14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7476" h="1415772" fill="none" extrusionOk="0">
                <a:moveTo>
                  <a:pt x="0" y="235967"/>
                </a:moveTo>
                <a:cubicBezTo>
                  <a:pt x="26829" y="84212"/>
                  <a:pt x="124524" y="-27558"/>
                  <a:pt x="235967" y="0"/>
                </a:cubicBezTo>
                <a:cubicBezTo>
                  <a:pt x="458850" y="-33281"/>
                  <a:pt x="511287" y="38140"/>
                  <a:pt x="698715" y="0"/>
                </a:cubicBezTo>
                <a:cubicBezTo>
                  <a:pt x="886143" y="-38140"/>
                  <a:pt x="1024753" y="33654"/>
                  <a:pt x="1191973" y="0"/>
                </a:cubicBezTo>
                <a:cubicBezTo>
                  <a:pt x="1359193" y="-33654"/>
                  <a:pt x="1615190" y="43156"/>
                  <a:pt x="1761509" y="0"/>
                </a:cubicBezTo>
                <a:cubicBezTo>
                  <a:pt x="1912590" y="21468"/>
                  <a:pt x="1985507" y="117464"/>
                  <a:pt x="1997476" y="235967"/>
                </a:cubicBezTo>
                <a:cubicBezTo>
                  <a:pt x="2040533" y="355546"/>
                  <a:pt x="1965375" y="545548"/>
                  <a:pt x="1997476" y="698448"/>
                </a:cubicBezTo>
                <a:cubicBezTo>
                  <a:pt x="2029577" y="851348"/>
                  <a:pt x="1980813" y="1014675"/>
                  <a:pt x="1997476" y="1179805"/>
                </a:cubicBezTo>
                <a:cubicBezTo>
                  <a:pt x="2015189" y="1286812"/>
                  <a:pt x="1899796" y="1415934"/>
                  <a:pt x="1761509" y="1415772"/>
                </a:cubicBezTo>
                <a:cubicBezTo>
                  <a:pt x="1541451" y="1469438"/>
                  <a:pt x="1447934" y="1405722"/>
                  <a:pt x="1268250" y="1415772"/>
                </a:cubicBezTo>
                <a:cubicBezTo>
                  <a:pt x="1088566" y="1425822"/>
                  <a:pt x="900213" y="1389857"/>
                  <a:pt x="805503" y="1415772"/>
                </a:cubicBezTo>
                <a:cubicBezTo>
                  <a:pt x="710793" y="1441687"/>
                  <a:pt x="468905" y="1414809"/>
                  <a:pt x="235967" y="1415772"/>
                </a:cubicBezTo>
                <a:cubicBezTo>
                  <a:pt x="84547" y="1443845"/>
                  <a:pt x="36427" y="1301048"/>
                  <a:pt x="0" y="1179805"/>
                </a:cubicBezTo>
                <a:cubicBezTo>
                  <a:pt x="-34019" y="1003324"/>
                  <a:pt x="37011" y="946362"/>
                  <a:pt x="0" y="736201"/>
                </a:cubicBezTo>
                <a:cubicBezTo>
                  <a:pt x="-37011" y="526040"/>
                  <a:pt x="28574" y="399353"/>
                  <a:pt x="0" y="235967"/>
                </a:cubicBezTo>
                <a:close/>
              </a:path>
              <a:path w="1997476" h="1415772" stroke="0" extrusionOk="0">
                <a:moveTo>
                  <a:pt x="0" y="235967"/>
                </a:moveTo>
                <a:cubicBezTo>
                  <a:pt x="17601" y="98257"/>
                  <a:pt x="72256" y="-274"/>
                  <a:pt x="235967" y="0"/>
                </a:cubicBezTo>
                <a:cubicBezTo>
                  <a:pt x="461412" y="-21311"/>
                  <a:pt x="525100" y="62430"/>
                  <a:pt x="759736" y="0"/>
                </a:cubicBezTo>
                <a:cubicBezTo>
                  <a:pt x="994372" y="-62430"/>
                  <a:pt x="1148062" y="2086"/>
                  <a:pt x="1298761" y="0"/>
                </a:cubicBezTo>
                <a:cubicBezTo>
                  <a:pt x="1449460" y="-2086"/>
                  <a:pt x="1604041" y="53478"/>
                  <a:pt x="1761509" y="0"/>
                </a:cubicBezTo>
                <a:cubicBezTo>
                  <a:pt x="1889513" y="31208"/>
                  <a:pt x="2022571" y="88360"/>
                  <a:pt x="1997476" y="235967"/>
                </a:cubicBezTo>
                <a:cubicBezTo>
                  <a:pt x="2006524" y="455286"/>
                  <a:pt x="1986100" y="547498"/>
                  <a:pt x="1997476" y="679571"/>
                </a:cubicBezTo>
                <a:cubicBezTo>
                  <a:pt x="2008852" y="811644"/>
                  <a:pt x="1967539" y="1029909"/>
                  <a:pt x="1997476" y="1179805"/>
                </a:cubicBezTo>
                <a:cubicBezTo>
                  <a:pt x="1968673" y="1295174"/>
                  <a:pt x="1886089" y="1415814"/>
                  <a:pt x="1761509" y="1415772"/>
                </a:cubicBezTo>
                <a:cubicBezTo>
                  <a:pt x="1617145" y="1430970"/>
                  <a:pt x="1451595" y="1399932"/>
                  <a:pt x="1298761" y="1415772"/>
                </a:cubicBezTo>
                <a:cubicBezTo>
                  <a:pt x="1145927" y="1431612"/>
                  <a:pt x="908072" y="1382156"/>
                  <a:pt x="759736" y="1415772"/>
                </a:cubicBezTo>
                <a:cubicBezTo>
                  <a:pt x="611400" y="1449388"/>
                  <a:pt x="406699" y="1414848"/>
                  <a:pt x="235967" y="1415772"/>
                </a:cubicBezTo>
                <a:cubicBezTo>
                  <a:pt x="101550" y="1389668"/>
                  <a:pt x="-15897" y="1318647"/>
                  <a:pt x="0" y="1179805"/>
                </a:cubicBezTo>
                <a:cubicBezTo>
                  <a:pt x="-7741" y="1013282"/>
                  <a:pt x="11538" y="932438"/>
                  <a:pt x="0" y="689009"/>
                </a:cubicBezTo>
                <a:cubicBezTo>
                  <a:pt x="-11538" y="445580"/>
                  <a:pt x="8203" y="416307"/>
                  <a:pt x="0" y="235967"/>
                </a:cubicBezTo>
                <a:close/>
              </a:path>
            </a:pathLst>
          </a:custGeom>
          <a:solidFill>
            <a:srgbClr val="C00000"/>
          </a:solidFill>
          <a:ln>
            <a:solidFill>
              <a:srgbClr val="FF0000"/>
            </a:solidFill>
            <a:extLst>
              <a:ext uri="{C807C97D-BFC1-408E-A445-0C87EB9F89A2}">
                <ask:lineSketchStyleProps xmlns:ask="http://schemas.microsoft.com/office/drawing/2018/sketchyshapes" sd="45604818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latin typeface="BIZ UDPゴシック" panose="020B0400000000000000" pitchFamily="50" charset="-128"/>
                <a:ea typeface="BIZ UDPゴシック" panose="020B0400000000000000" pitchFamily="50" charset="-128"/>
              </a:rPr>
              <a:t>日本</a:t>
            </a:r>
          </a:p>
        </p:txBody>
      </p:sp>
      <p:pic>
        <p:nvPicPr>
          <p:cNvPr id="4098" name="Picture 2" descr="物流事業部 | 事業案内 | 井上通商株式会社">
            <a:extLst>
              <a:ext uri="{FF2B5EF4-FFF2-40B4-BE49-F238E27FC236}">
                <a16:creationId xmlns:a16="http://schemas.microsoft.com/office/drawing/2014/main" id="{2B93FE5B-0222-4C12-850D-42772A268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903" y="2366674"/>
            <a:ext cx="3507257" cy="3507257"/>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7598E90F-04F0-4A36-8ECC-78EA5075301C}"/>
              </a:ext>
            </a:extLst>
          </p:cNvPr>
          <p:cNvSpPr/>
          <p:nvPr/>
        </p:nvSpPr>
        <p:spPr>
          <a:xfrm>
            <a:off x="3684233" y="2574524"/>
            <a:ext cx="3994951" cy="308788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CFB60E4-B483-4777-90D5-A318DCCE993A}"/>
              </a:ext>
            </a:extLst>
          </p:cNvPr>
          <p:cNvSpPr txBox="1"/>
          <p:nvPr/>
        </p:nvSpPr>
        <p:spPr>
          <a:xfrm>
            <a:off x="3604331" y="2617642"/>
            <a:ext cx="4172505"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日本の貿易決済は</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横浜正金銀行ニューヨーク支店で実施</a:t>
            </a:r>
          </a:p>
        </p:txBody>
      </p:sp>
      <p:sp>
        <p:nvSpPr>
          <p:cNvPr id="17" name="楕円 16">
            <a:extLst>
              <a:ext uri="{FF2B5EF4-FFF2-40B4-BE49-F238E27FC236}">
                <a16:creationId xmlns:a16="http://schemas.microsoft.com/office/drawing/2014/main" id="{8873FFAD-93D7-4BAA-B987-7A766ED0C5AF}"/>
              </a:ext>
            </a:extLst>
          </p:cNvPr>
          <p:cNvSpPr/>
          <p:nvPr/>
        </p:nvSpPr>
        <p:spPr>
          <a:xfrm>
            <a:off x="3948385" y="3429000"/>
            <a:ext cx="1658453" cy="1794100"/>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solidFill>
                  <a:srgbClr val="7030A0"/>
                </a:solidFill>
                <a:latin typeface="BIZ UDP明朝 Medium" panose="02020500000000000000" pitchFamily="18" charset="-128"/>
                <a:ea typeface="BIZ UDP明朝 Medium" panose="02020500000000000000" pitchFamily="18" charset="-128"/>
              </a:rPr>
              <a:t>金</a:t>
            </a:r>
          </a:p>
        </p:txBody>
      </p:sp>
      <p:sp>
        <p:nvSpPr>
          <p:cNvPr id="20" name="四角形: 角を丸くする 19">
            <a:extLst>
              <a:ext uri="{FF2B5EF4-FFF2-40B4-BE49-F238E27FC236}">
                <a16:creationId xmlns:a16="http://schemas.microsoft.com/office/drawing/2014/main" id="{71541239-1E82-4379-A3F5-A18A2CD00411}"/>
              </a:ext>
            </a:extLst>
          </p:cNvPr>
          <p:cNvSpPr/>
          <p:nvPr/>
        </p:nvSpPr>
        <p:spPr>
          <a:xfrm>
            <a:off x="5865325" y="3656162"/>
            <a:ext cx="1269507" cy="1072414"/>
          </a:xfrm>
          <a:prstGeom prst="roundRect">
            <a:avLst/>
          </a:prstGeom>
          <a:solidFill>
            <a:schemeClr val="accent6">
              <a:lumMod val="75000"/>
            </a:schemeClr>
          </a:solidFill>
          <a:ln>
            <a:solidFill>
              <a:schemeClr val="accent6">
                <a:lumMod val="75000"/>
              </a:schemeClr>
            </a:solidFill>
          </a:ln>
          <a:effectLst>
            <a:glow rad="63500">
              <a:schemeClr val="accent6">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ドル</a:t>
            </a:r>
          </a:p>
        </p:txBody>
      </p:sp>
      <p:cxnSp>
        <p:nvCxnSpPr>
          <p:cNvPr id="22" name="直線矢印コネクタ 21">
            <a:extLst>
              <a:ext uri="{FF2B5EF4-FFF2-40B4-BE49-F238E27FC236}">
                <a16:creationId xmlns:a16="http://schemas.microsoft.com/office/drawing/2014/main" id="{FFA1B8CA-643F-4377-9EB5-4E0AB17CB6CE}"/>
              </a:ext>
            </a:extLst>
          </p:cNvPr>
          <p:cNvCxnSpPr>
            <a:cxnSpLocks/>
          </p:cNvCxnSpPr>
          <p:nvPr/>
        </p:nvCxnSpPr>
        <p:spPr>
          <a:xfrm>
            <a:off x="2798979" y="4214893"/>
            <a:ext cx="8211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1215840-9112-4548-A7FD-8066390846C3}"/>
              </a:ext>
            </a:extLst>
          </p:cNvPr>
          <p:cNvCxnSpPr>
            <a:cxnSpLocks/>
          </p:cNvCxnSpPr>
          <p:nvPr/>
        </p:nvCxnSpPr>
        <p:spPr>
          <a:xfrm>
            <a:off x="7776836" y="3920716"/>
            <a:ext cx="8211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FA04D04-96E3-4666-835F-212D5ABD0103}"/>
              </a:ext>
            </a:extLst>
          </p:cNvPr>
          <p:cNvCxnSpPr>
            <a:cxnSpLocks/>
          </p:cNvCxnSpPr>
          <p:nvPr/>
        </p:nvCxnSpPr>
        <p:spPr>
          <a:xfrm flipH="1">
            <a:off x="7776836" y="4480010"/>
            <a:ext cx="8211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7E7D3AD9-42C6-46AE-8B44-A99DCA5F6F1D}"/>
              </a:ext>
            </a:extLst>
          </p:cNvPr>
          <p:cNvSpPr/>
          <p:nvPr/>
        </p:nvSpPr>
        <p:spPr>
          <a:xfrm>
            <a:off x="5983021" y="3777092"/>
            <a:ext cx="1269507" cy="1072414"/>
          </a:xfrm>
          <a:prstGeom prst="roundRect">
            <a:avLst/>
          </a:prstGeom>
          <a:solidFill>
            <a:schemeClr val="accent6">
              <a:lumMod val="75000"/>
            </a:schemeClr>
          </a:solidFill>
          <a:ln>
            <a:solidFill>
              <a:schemeClr val="accent6">
                <a:lumMod val="75000"/>
              </a:schemeClr>
            </a:solidFill>
          </a:ln>
          <a:effectLst>
            <a:glow rad="63500">
              <a:schemeClr val="accent6">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ドル</a:t>
            </a:r>
          </a:p>
        </p:txBody>
      </p:sp>
      <p:sp>
        <p:nvSpPr>
          <p:cNvPr id="30" name="四角形: 角を丸くする 29">
            <a:extLst>
              <a:ext uri="{FF2B5EF4-FFF2-40B4-BE49-F238E27FC236}">
                <a16:creationId xmlns:a16="http://schemas.microsoft.com/office/drawing/2014/main" id="{0BF2A187-0F6D-4A70-B893-DA98C8207E8C}"/>
              </a:ext>
            </a:extLst>
          </p:cNvPr>
          <p:cNvSpPr/>
          <p:nvPr/>
        </p:nvSpPr>
        <p:spPr>
          <a:xfrm>
            <a:off x="6112318" y="3898503"/>
            <a:ext cx="1269507" cy="1072414"/>
          </a:xfrm>
          <a:prstGeom prst="roundRect">
            <a:avLst/>
          </a:prstGeom>
          <a:solidFill>
            <a:schemeClr val="accent6">
              <a:lumMod val="75000"/>
            </a:schemeClr>
          </a:solidFill>
          <a:ln>
            <a:solidFill>
              <a:schemeClr val="accent6">
                <a:lumMod val="75000"/>
              </a:schemeClr>
            </a:solidFill>
          </a:ln>
          <a:effectLst>
            <a:glow rad="63500">
              <a:schemeClr val="accent6">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ドル</a:t>
            </a:r>
          </a:p>
        </p:txBody>
      </p:sp>
      <p:sp>
        <p:nvSpPr>
          <p:cNvPr id="31" name="テキスト ボックス 30">
            <a:extLst>
              <a:ext uri="{FF2B5EF4-FFF2-40B4-BE49-F238E27FC236}">
                <a16:creationId xmlns:a16="http://schemas.microsoft.com/office/drawing/2014/main" id="{EF5313AF-D305-4077-AAF2-3886734A6D57}"/>
              </a:ext>
            </a:extLst>
          </p:cNvPr>
          <p:cNvSpPr txBox="1"/>
          <p:nvPr/>
        </p:nvSpPr>
        <p:spPr>
          <a:xfrm>
            <a:off x="3580421" y="5154981"/>
            <a:ext cx="253189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金地金は米国から持ち出せない</a:t>
            </a:r>
          </a:p>
        </p:txBody>
      </p:sp>
      <p:sp>
        <p:nvSpPr>
          <p:cNvPr id="32" name="テキスト ボックス 31">
            <a:extLst>
              <a:ext uri="{FF2B5EF4-FFF2-40B4-BE49-F238E27FC236}">
                <a16:creationId xmlns:a16="http://schemas.microsoft.com/office/drawing/2014/main" id="{467CB645-0DF2-4F59-9763-04F8D7D879F0}"/>
              </a:ext>
            </a:extLst>
          </p:cNvPr>
          <p:cNvSpPr txBox="1"/>
          <p:nvPr/>
        </p:nvSpPr>
        <p:spPr>
          <a:xfrm>
            <a:off x="745724" y="5854380"/>
            <a:ext cx="1562470" cy="646331"/>
          </a:xfrm>
          <a:prstGeom prst="rect">
            <a:avLst/>
          </a:prstGeom>
          <a:noFill/>
        </p:spPr>
        <p:txBody>
          <a:bodyPr wrap="square">
            <a:spAutoFit/>
          </a:bodyPr>
          <a:lstStyle/>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横浜正金銀行</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ロンドン支店</a:t>
            </a:r>
          </a:p>
        </p:txBody>
      </p:sp>
      <p:cxnSp>
        <p:nvCxnSpPr>
          <p:cNvPr id="33" name="コネクタ: カギ線 32">
            <a:extLst>
              <a:ext uri="{FF2B5EF4-FFF2-40B4-BE49-F238E27FC236}">
                <a16:creationId xmlns:a16="http://schemas.microsoft.com/office/drawing/2014/main" id="{FCB574E5-2331-4AC3-9EAB-B935991CA102}"/>
              </a:ext>
            </a:extLst>
          </p:cNvPr>
          <p:cNvCxnSpPr>
            <a:cxnSpLocks/>
            <a:stCxn id="32" idx="3"/>
          </p:cNvCxnSpPr>
          <p:nvPr/>
        </p:nvCxnSpPr>
        <p:spPr>
          <a:xfrm flipV="1">
            <a:off x="2308194" y="4970917"/>
            <a:ext cx="1757779" cy="1206629"/>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1D47CAF-5CA4-4C6B-B2C2-157B03F886B0}"/>
              </a:ext>
            </a:extLst>
          </p:cNvPr>
          <p:cNvSpPr txBox="1"/>
          <p:nvPr/>
        </p:nvSpPr>
        <p:spPr>
          <a:xfrm>
            <a:off x="983701" y="2076512"/>
            <a:ext cx="5193440" cy="276999"/>
          </a:xfrm>
          <a:prstGeom prst="rect">
            <a:avLst/>
          </a:prstGeom>
          <a:noFill/>
        </p:spPr>
        <p:txBody>
          <a:bodyPr wrap="square">
            <a:spAutoFit/>
          </a:bodyPr>
          <a:lstStyle/>
          <a:p>
            <a:pPr algn="ct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※1939</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年</a:t>
            </a: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9</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月、ドイツへの宣戦布告、その後、</a:t>
            </a:r>
            <a:r>
              <a:rPr lang="ja-JP" altLang="en-US" sz="1200" dirty="0">
                <a:solidFill>
                  <a:srgbClr val="333333"/>
                </a:solidFill>
                <a:latin typeface="BIZ UDPゴシック" panose="020B0400000000000000" pitchFamily="50" charset="-128"/>
                <a:ea typeface="BIZ UDPゴシック" panose="020B0400000000000000" pitchFamily="50" charset="-128"/>
              </a:rPr>
              <a:t>フランス降伏、英国爆撃</a:t>
            </a:r>
            <a:endParaRPr lang="ja-JP" altLang="en-US" sz="1200" b="0" i="0" dirty="0">
              <a:solidFill>
                <a:srgbClr val="333333"/>
              </a:solidFill>
              <a:effectLst/>
              <a:latin typeface="BIZ UDPゴシック" panose="020B0400000000000000" pitchFamily="50" charset="-128"/>
              <a:ea typeface="BIZ UDPゴシック" panose="020B0400000000000000" pitchFamily="50" charset="-128"/>
            </a:endParaRPr>
          </a:p>
        </p:txBody>
      </p:sp>
      <p:sp>
        <p:nvSpPr>
          <p:cNvPr id="39" name="楕円 38">
            <a:extLst>
              <a:ext uri="{FF2B5EF4-FFF2-40B4-BE49-F238E27FC236}">
                <a16:creationId xmlns:a16="http://schemas.microsoft.com/office/drawing/2014/main" id="{7BE475F1-790D-4977-8BBA-AEABA3CBF0A8}"/>
              </a:ext>
            </a:extLst>
          </p:cNvPr>
          <p:cNvSpPr/>
          <p:nvPr/>
        </p:nvSpPr>
        <p:spPr>
          <a:xfrm>
            <a:off x="2845452" y="3597550"/>
            <a:ext cx="690376" cy="646331"/>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7030A0"/>
                </a:solidFill>
                <a:latin typeface="BIZ UDP明朝 Medium" panose="02020500000000000000" pitchFamily="18" charset="-128"/>
                <a:ea typeface="BIZ UDP明朝 Medium" panose="02020500000000000000" pitchFamily="18" charset="-128"/>
              </a:rPr>
              <a:t>金</a:t>
            </a:r>
          </a:p>
        </p:txBody>
      </p:sp>
      <p:sp>
        <p:nvSpPr>
          <p:cNvPr id="40" name="テキスト ボックス 39">
            <a:extLst>
              <a:ext uri="{FF2B5EF4-FFF2-40B4-BE49-F238E27FC236}">
                <a16:creationId xmlns:a16="http://schemas.microsoft.com/office/drawing/2014/main" id="{9D348248-EDD9-4B8A-BD2D-96B3A78BAA06}"/>
              </a:ext>
            </a:extLst>
          </p:cNvPr>
          <p:cNvSpPr txBox="1"/>
          <p:nvPr/>
        </p:nvSpPr>
        <p:spPr>
          <a:xfrm>
            <a:off x="8019494" y="5791109"/>
            <a:ext cx="4172505"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横浜正金銀行ニューヨーク支店は</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en-US" altLang="ja-JP" dirty="0">
                <a:latin typeface="BIZ UDPゴシック" panose="020B0400000000000000" pitchFamily="50" charset="-128"/>
                <a:ea typeface="BIZ UDPゴシック" panose="020B0400000000000000" pitchFamily="50" charset="-128"/>
              </a:rPr>
              <a:t>1941</a:t>
            </a:r>
            <a:r>
              <a:rPr kumimoji="1" lang="ja-JP" altLang="en-US" dirty="0">
                <a:latin typeface="BIZ UDPゴシック" panose="020B0400000000000000" pitchFamily="50" charset="-128"/>
                <a:ea typeface="BIZ UDPゴシック" panose="020B0400000000000000" pitchFamily="50" charset="-128"/>
              </a:rPr>
              <a:t>年</a:t>
            </a:r>
            <a:r>
              <a:rPr kumimoji="1" lang="en-US" altLang="ja-JP" dirty="0">
                <a:latin typeface="BIZ UDPゴシック" panose="020B0400000000000000" pitchFamily="50" charset="-128"/>
                <a:ea typeface="BIZ UDPゴシック" panose="020B0400000000000000" pitchFamily="50" charset="-128"/>
              </a:rPr>
              <a:t>10</a:t>
            </a:r>
            <a:r>
              <a:rPr kumimoji="1" lang="ja-JP" altLang="en-US" dirty="0">
                <a:latin typeface="BIZ UDPゴシック" panose="020B0400000000000000" pitchFamily="50" charset="-128"/>
                <a:ea typeface="BIZ UDPゴシック" panose="020B0400000000000000" pitchFamily="50" charset="-128"/>
              </a:rPr>
              <a:t>月に破綻</a:t>
            </a:r>
          </a:p>
        </p:txBody>
      </p:sp>
      <p:sp>
        <p:nvSpPr>
          <p:cNvPr id="41" name="テキスト ボックス 40">
            <a:extLst>
              <a:ext uri="{FF2B5EF4-FFF2-40B4-BE49-F238E27FC236}">
                <a16:creationId xmlns:a16="http://schemas.microsoft.com/office/drawing/2014/main" id="{65E37413-2B23-404B-B666-A393C77ED62B}"/>
              </a:ext>
            </a:extLst>
          </p:cNvPr>
          <p:cNvSpPr txBox="1"/>
          <p:nvPr/>
        </p:nvSpPr>
        <p:spPr>
          <a:xfrm>
            <a:off x="8336133" y="2432976"/>
            <a:ext cx="3682471"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世界貿易 </a:t>
            </a:r>
            <a:r>
              <a:rPr lang="ja-JP" altLang="en-US" dirty="0">
                <a:latin typeface="BIZ UDPゴシック" panose="020B0400000000000000" pitchFamily="50" charset="-128"/>
                <a:ea typeface="BIZ UDPゴシック" panose="020B0400000000000000" pitchFamily="50" charset="-128"/>
              </a:rPr>
              <a:t>輸出・輸入</a:t>
            </a:r>
            <a:endParaRPr kumimoji="1" lang="ja-JP" altLang="en-US"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D95F1E77-3FDF-47CE-87A1-0B7F2901C896}"/>
              </a:ext>
            </a:extLst>
          </p:cNvPr>
          <p:cNvSpPr txBox="1"/>
          <p:nvPr/>
        </p:nvSpPr>
        <p:spPr>
          <a:xfrm>
            <a:off x="0" y="113874"/>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日本が対米開戦を決めた瞬間</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54A9A418-8A31-400A-8678-2995CE80DFCD}"/>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2882076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イメルダ夫人85才～Dahil Sa Iyo | Mia music&amp;Booksのブログ">
            <a:extLst>
              <a:ext uri="{FF2B5EF4-FFF2-40B4-BE49-F238E27FC236}">
                <a16:creationId xmlns:a16="http://schemas.microsoft.com/office/drawing/2014/main" id="{A4CF1069-3844-4F3F-BCD1-272DC6B96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235" y="2496400"/>
            <a:ext cx="2623084" cy="262308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A7464863-D812-45B0-98E3-B99E272B603B}"/>
              </a:ext>
            </a:extLst>
          </p:cNvPr>
          <p:cNvSpPr/>
          <p:nvPr/>
        </p:nvSpPr>
        <p:spPr>
          <a:xfrm>
            <a:off x="1" y="-5"/>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参考図書</a:t>
            </a:r>
          </a:p>
        </p:txBody>
      </p:sp>
      <p:pic>
        <p:nvPicPr>
          <p:cNvPr id="5122" name="Picture 2" descr="Gold Warriors by Sterling and Peggy Seagrave (English Edition)">
            <a:extLst>
              <a:ext uri="{FF2B5EF4-FFF2-40B4-BE49-F238E27FC236}">
                <a16:creationId xmlns:a16="http://schemas.microsoft.com/office/drawing/2014/main" id="{A7E9943B-E0CE-45BC-A126-AB6A7FE1A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796" y="1044628"/>
            <a:ext cx="3381917" cy="515339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AA962D0-43E4-47D9-B352-3C81854A7D2F}"/>
              </a:ext>
            </a:extLst>
          </p:cNvPr>
          <p:cNvSpPr txBox="1"/>
          <p:nvPr/>
        </p:nvSpPr>
        <p:spPr>
          <a:xfrm>
            <a:off x="5214796" y="6198025"/>
            <a:ext cx="338191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日本語訳は出版されてません</a:t>
            </a:r>
          </a:p>
        </p:txBody>
      </p:sp>
      <p:sp>
        <p:nvSpPr>
          <p:cNvPr id="4" name="テキスト ボックス 3">
            <a:extLst>
              <a:ext uri="{FF2B5EF4-FFF2-40B4-BE49-F238E27FC236}">
                <a16:creationId xmlns:a16="http://schemas.microsoft.com/office/drawing/2014/main" id="{47C8F2B4-B2C0-443D-A889-8A8A31883514}"/>
              </a:ext>
            </a:extLst>
          </p:cNvPr>
          <p:cNvSpPr txBox="1"/>
          <p:nvPr/>
        </p:nvSpPr>
        <p:spPr>
          <a:xfrm>
            <a:off x="4938797" y="670077"/>
            <a:ext cx="3835749" cy="400110"/>
          </a:xfrm>
          <a:prstGeom prst="rect">
            <a:avLst/>
          </a:prstGeom>
          <a:noFill/>
        </p:spPr>
        <p:txBody>
          <a:bodyPr wrap="square" rtlCol="0">
            <a:spAutoFit/>
          </a:bodyPr>
          <a:lstStyle/>
          <a:p>
            <a:pPr algn="ctr"/>
            <a:r>
              <a:rPr kumimoji="1" lang="en-US" altLang="ja-JP" sz="2000" dirty="0">
                <a:latin typeface="BIZ UDPゴシック" panose="020B0400000000000000" pitchFamily="50" charset="-128"/>
                <a:ea typeface="BIZ UDPゴシック" panose="020B0400000000000000" pitchFamily="50" charset="-128"/>
              </a:rPr>
              <a:t>Gold </a:t>
            </a:r>
            <a:r>
              <a:rPr kumimoji="1" lang="ja-JP" altLang="en-US" sz="2000" dirty="0">
                <a:latin typeface="BIZ UDPゴシック" panose="020B0400000000000000" pitchFamily="50" charset="-128"/>
                <a:ea typeface="BIZ UDPゴシック" panose="020B0400000000000000" pitchFamily="50" charset="-128"/>
              </a:rPr>
              <a:t>「金」をかき集めた日本</a:t>
            </a:r>
          </a:p>
        </p:txBody>
      </p:sp>
      <p:pic>
        <p:nvPicPr>
          <p:cNvPr id="4098" name="Picture 2">
            <a:extLst>
              <a:ext uri="{FF2B5EF4-FFF2-40B4-BE49-F238E27FC236}">
                <a16:creationId xmlns:a16="http://schemas.microsoft.com/office/drawing/2014/main" id="{35A658D3-E3EC-4250-BAF2-E9652A4E5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224" y="1179748"/>
            <a:ext cx="1784411" cy="26230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1EF56AC-B5BF-4B34-B125-FB1FF64A6B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341" y="1179748"/>
            <a:ext cx="1860865" cy="26230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F395220-CE97-4C5F-8A60-44DCFDA13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911" y="3888289"/>
            <a:ext cx="1794742" cy="26230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F91B4CD-82F9-4D8D-A41A-FC77EF3C1D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6415" y="3892113"/>
            <a:ext cx="1994517" cy="265403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31508B8-12AC-49B9-81AF-197E7C4CDFDE}"/>
              </a:ext>
            </a:extLst>
          </p:cNvPr>
          <p:cNvSpPr txBox="1"/>
          <p:nvPr/>
        </p:nvSpPr>
        <p:spPr>
          <a:xfrm>
            <a:off x="9686251" y="5119484"/>
            <a:ext cx="2409051"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山下将軍</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58678374-BD47-4729-84C1-868A471D3C2E}"/>
              </a:ext>
            </a:extLst>
          </p:cNvPr>
          <p:cNvSpPr txBox="1"/>
          <p:nvPr/>
        </p:nvSpPr>
        <p:spPr>
          <a:xfrm>
            <a:off x="920515" y="801277"/>
            <a:ext cx="2623084"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シーグレーブ夫妻の著作</a:t>
            </a:r>
            <a:endParaRPr kumimoji="1" lang="ja-JP" altLang="en-US" dirty="0">
              <a:latin typeface="BIZ UDPゴシック" panose="020B0400000000000000" pitchFamily="50" charset="-128"/>
              <a:ea typeface="BIZ UDPゴシック" panose="020B0400000000000000" pitchFamily="50" charset="-128"/>
            </a:endParaRPr>
          </a:p>
        </p:txBody>
      </p:sp>
      <p:sp>
        <p:nvSpPr>
          <p:cNvPr id="2" name="矢印: 左右 1">
            <a:extLst>
              <a:ext uri="{FF2B5EF4-FFF2-40B4-BE49-F238E27FC236}">
                <a16:creationId xmlns:a16="http://schemas.microsoft.com/office/drawing/2014/main" id="{1A8A6C92-818D-4EE8-8987-A96510DDB5D2}"/>
              </a:ext>
            </a:extLst>
          </p:cNvPr>
          <p:cNvSpPr/>
          <p:nvPr/>
        </p:nvSpPr>
        <p:spPr>
          <a:xfrm>
            <a:off x="8596713" y="3111356"/>
            <a:ext cx="1363230" cy="1283907"/>
          </a:xfrm>
          <a:prstGeom prst="leftRightArrow">
            <a:avLst>
              <a:gd name="adj1" fmla="val 50695"/>
              <a:gd name="adj2" fmla="val 40473"/>
            </a:avLst>
          </a:prstGeom>
          <a:solidFill>
            <a:srgbClr val="FFC000"/>
          </a:solidFill>
          <a:ln>
            <a:solidFill>
              <a:srgbClr val="C00000"/>
            </a:solidFill>
          </a:ln>
          <a:effectLst>
            <a:glow rad="228600">
              <a:schemeClr val="accent4">
                <a:satMod val="175000"/>
                <a:alpha val="40000"/>
              </a:schemeClr>
            </a:glo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D158E26-4A2B-4596-B756-F11B92FF730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3396964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976E2F2-94CE-3ED1-99CC-BE881F76BBF3}"/>
              </a:ext>
            </a:extLst>
          </p:cNvPr>
          <p:cNvPicPr>
            <a:picLocks noChangeAspect="1"/>
          </p:cNvPicPr>
          <p:nvPr/>
        </p:nvPicPr>
        <p:blipFill>
          <a:blip r:embed="rId2"/>
          <a:stretch>
            <a:fillRect/>
          </a:stretch>
        </p:blipFill>
        <p:spPr>
          <a:xfrm>
            <a:off x="3038387" y="0"/>
            <a:ext cx="6115226" cy="6858000"/>
          </a:xfrm>
          <a:prstGeom prst="rect">
            <a:avLst/>
          </a:prstGeom>
        </p:spPr>
      </p:pic>
      <p:sp>
        <p:nvSpPr>
          <p:cNvPr id="8" name="テキスト ボックス 7">
            <a:extLst>
              <a:ext uri="{FF2B5EF4-FFF2-40B4-BE49-F238E27FC236}">
                <a16:creationId xmlns:a16="http://schemas.microsoft.com/office/drawing/2014/main" id="{6D18C437-084C-8727-3A0B-EC8F31ED86D5}"/>
              </a:ext>
            </a:extLst>
          </p:cNvPr>
          <p:cNvSpPr txBox="1"/>
          <p:nvPr/>
        </p:nvSpPr>
        <p:spPr>
          <a:xfrm>
            <a:off x="3038387" y="4838039"/>
            <a:ext cx="6094926" cy="307777"/>
          </a:xfrm>
          <a:prstGeom prst="rect">
            <a:avLst/>
          </a:prstGeom>
          <a:noFill/>
        </p:spPr>
        <p:txBody>
          <a:bodyPr wrap="square">
            <a:spAutoFit/>
          </a:bodyPr>
          <a:lstStyle/>
          <a:p>
            <a:pPr algn="ctr"/>
            <a:r>
              <a:rPr lang="en-US" altLang="ja-JP" sz="1400" dirty="0">
                <a:solidFill>
                  <a:schemeClr val="bg1"/>
                </a:solidFill>
                <a:latin typeface="Amasis MT Pro Black" panose="02040A04050005020304" pitchFamily="18" charset="0"/>
              </a:rPr>
              <a:t>https://time.com/6286449/ray-dalio-world-great-disorder/</a:t>
            </a:r>
            <a:endParaRPr lang="ja-JP" altLang="en-US" sz="1400" dirty="0">
              <a:solidFill>
                <a:schemeClr val="bg1"/>
              </a:solidFill>
              <a:latin typeface="Amasis MT Pro Black" panose="02040A04050005020304" pitchFamily="18" charset="0"/>
            </a:endParaRPr>
          </a:p>
        </p:txBody>
      </p:sp>
      <p:pic>
        <p:nvPicPr>
          <p:cNvPr id="9" name="図 8">
            <a:extLst>
              <a:ext uri="{FF2B5EF4-FFF2-40B4-BE49-F238E27FC236}">
                <a16:creationId xmlns:a16="http://schemas.microsoft.com/office/drawing/2014/main" id="{9E655770-855C-0C36-2B81-99C0177093AA}"/>
              </a:ext>
            </a:extLst>
          </p:cNvPr>
          <p:cNvPicPr>
            <a:picLocks noChangeAspect="1"/>
          </p:cNvPicPr>
          <p:nvPr/>
        </p:nvPicPr>
        <p:blipFill>
          <a:blip r:embed="rId3"/>
          <a:stretch>
            <a:fillRect/>
          </a:stretch>
        </p:blipFill>
        <p:spPr>
          <a:xfrm>
            <a:off x="129862" y="584732"/>
            <a:ext cx="2844268" cy="2844268"/>
          </a:xfrm>
          <a:prstGeom prst="rect">
            <a:avLst/>
          </a:prstGeom>
        </p:spPr>
      </p:pic>
      <p:sp>
        <p:nvSpPr>
          <p:cNvPr id="11" name="テキスト ボックス 10">
            <a:extLst>
              <a:ext uri="{FF2B5EF4-FFF2-40B4-BE49-F238E27FC236}">
                <a16:creationId xmlns:a16="http://schemas.microsoft.com/office/drawing/2014/main" id="{6D904A64-5271-5452-64A5-87FE52EAD1E7}"/>
              </a:ext>
            </a:extLst>
          </p:cNvPr>
          <p:cNvSpPr txBox="1"/>
          <p:nvPr/>
        </p:nvSpPr>
        <p:spPr>
          <a:xfrm>
            <a:off x="129861" y="3429000"/>
            <a:ext cx="2844269" cy="415498"/>
          </a:xfrm>
          <a:prstGeom prst="rect">
            <a:avLst/>
          </a:prstGeom>
          <a:noFill/>
        </p:spPr>
        <p:txBody>
          <a:bodyPr wrap="square">
            <a:spAutoFit/>
          </a:bodyPr>
          <a:lstStyle/>
          <a:p>
            <a:pPr algn="ctr"/>
            <a:r>
              <a:rPr lang="en-US" altLang="ja-JP" sz="900" dirty="0">
                <a:latin typeface="Amasis MT Pro Black" panose="02040A04050005020304" pitchFamily="18" charset="0"/>
                <a:hlinkClick r:id="rId4"/>
              </a:rPr>
              <a:t>https://6amsuccess.com/ray-dalio-quotes/</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レイ・ダリオ</a:t>
            </a:r>
            <a:endParaRPr lang="ja-JP" altLang="en-US" sz="900" dirty="0">
              <a:latin typeface="BIZ UDPゴシック" panose="020B0400000000000000" pitchFamily="50" charset="-128"/>
              <a:ea typeface="BIZ UDPゴシック" panose="020B0400000000000000" pitchFamily="50" charset="-128"/>
            </a:endParaRPr>
          </a:p>
        </p:txBody>
      </p:sp>
      <p:pic>
        <p:nvPicPr>
          <p:cNvPr id="1028" name="Picture 4" descr="[レイ・ダリオ, 伴百江]の巨大債務危機を理解する (日本経済新聞出版)">
            <a:extLst>
              <a:ext uri="{FF2B5EF4-FFF2-40B4-BE49-F238E27FC236}">
                <a16:creationId xmlns:a16="http://schemas.microsoft.com/office/drawing/2014/main" id="{979E2F86-78D2-6E4E-630D-CF2B5C693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3613" y="1651172"/>
            <a:ext cx="2908525" cy="3555655"/>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04DC485C-5DEE-BBC2-2678-7C97223D5C33}"/>
              </a:ext>
            </a:extLst>
          </p:cNvPr>
          <p:cNvPicPr>
            <a:picLocks noChangeAspect="1"/>
          </p:cNvPicPr>
          <p:nvPr/>
        </p:nvPicPr>
        <p:blipFill>
          <a:blip r:embed="rId6"/>
          <a:stretch>
            <a:fillRect/>
          </a:stretch>
        </p:blipFill>
        <p:spPr>
          <a:xfrm>
            <a:off x="547225" y="3838523"/>
            <a:ext cx="2189537" cy="2979433"/>
          </a:xfrm>
          <a:prstGeom prst="rect">
            <a:avLst/>
          </a:prstGeom>
        </p:spPr>
      </p:pic>
      <p:sp>
        <p:nvSpPr>
          <p:cNvPr id="14" name="テキスト ボックス 13">
            <a:extLst>
              <a:ext uri="{FF2B5EF4-FFF2-40B4-BE49-F238E27FC236}">
                <a16:creationId xmlns:a16="http://schemas.microsoft.com/office/drawing/2014/main" id="{E977B83C-3099-A77E-9FDD-AAD6E92D74EE}"/>
              </a:ext>
            </a:extLst>
          </p:cNvPr>
          <p:cNvSpPr txBox="1"/>
          <p:nvPr/>
        </p:nvSpPr>
        <p:spPr>
          <a:xfrm>
            <a:off x="2033972" y="215400"/>
            <a:ext cx="846874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世界最大のヘッジファンド創設者は、歴史に学んだ</a:t>
            </a:r>
          </a:p>
        </p:txBody>
      </p:sp>
    </p:spTree>
    <p:extLst>
      <p:ext uri="{BB962C8B-B14F-4D97-AF65-F5344CB8AC3E}">
        <p14:creationId xmlns:p14="http://schemas.microsoft.com/office/powerpoint/2010/main" val="1990166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768747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13">
            <a:extLst>
              <a:ext uri="{FF2B5EF4-FFF2-40B4-BE49-F238E27FC236}">
                <a16:creationId xmlns:a16="http://schemas.microsoft.com/office/drawing/2014/main" id="{4F44CC43-B64F-4BCF-9E11-D238481268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55459"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599466EC-97FF-422D-948C-7D2B8BE1C442}"/>
              </a:ext>
            </a:extLst>
          </p:cNvPr>
          <p:cNvSpPr txBox="1"/>
          <p:nvPr/>
        </p:nvSpPr>
        <p:spPr>
          <a:xfrm rot="20399141">
            <a:off x="10743996"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BF10B52E-51D0-48B2-AE7C-EE9D4A14A7A0}"/>
              </a:ext>
            </a:extLst>
          </p:cNvPr>
          <p:cNvPicPr>
            <a:picLocks noChangeAspect="1"/>
          </p:cNvPicPr>
          <p:nvPr/>
        </p:nvPicPr>
        <p:blipFill>
          <a:blip r:embed="rId3"/>
          <a:stretch>
            <a:fillRect/>
          </a:stretch>
        </p:blipFill>
        <p:spPr>
          <a:xfrm>
            <a:off x="3336401" y="845744"/>
            <a:ext cx="5519198" cy="5486732"/>
          </a:xfrm>
          <a:prstGeom prst="rect">
            <a:avLst/>
          </a:prstGeom>
        </p:spPr>
      </p:pic>
      <p:pic>
        <p:nvPicPr>
          <p:cNvPr id="7" name="Picture 2" descr="Image">
            <a:extLst>
              <a:ext uri="{FF2B5EF4-FFF2-40B4-BE49-F238E27FC236}">
                <a16:creationId xmlns:a16="http://schemas.microsoft.com/office/drawing/2014/main" id="{6683336D-73FE-485E-967C-A29DC4FDA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071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0" y="0"/>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0" y="2143255"/>
            <a:ext cx="12192000" cy="2477601"/>
          </a:xfrm>
          <a:prstGeom prst="rect">
            <a:avLst/>
          </a:prstGeom>
          <a:noFill/>
        </p:spPr>
        <p:txBody>
          <a:bodyPr wrap="square" rtlCol="0">
            <a:spAutoFit/>
          </a:bodyPr>
          <a:lstStyle/>
          <a:p>
            <a:pPr algn="ctr"/>
            <a:r>
              <a:rPr kumimoji="1" lang="ja-JP" altLang="en-US" sz="11500" dirty="0">
                <a:solidFill>
                  <a:srgbClr val="FFC000"/>
                </a:solidFill>
                <a:latin typeface="Berlin Sans FB Demi" panose="020E0802020502020306" pitchFamily="34" charset="0"/>
                <a:ea typeface="BIZ UDPゴシック" panose="020B0400000000000000" pitchFamily="50" charset="-128"/>
              </a:rPr>
              <a:t>人口トレンド</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～減速する世界、縮小する日本～</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年８月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487610936"/>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タイトル（予告なく変更されます）</a:t>
                      </a: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24</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日</a:t>
                      </a:r>
                      <a:endParaRPr kumimoji="1" lang="ja-JP" altLang="en-US" sz="2000" b="1" dirty="0">
                        <a:solidFill>
                          <a:srgbClr val="C00000"/>
                        </a:solidFill>
                        <a:latin typeface="BIZ UDP明朝 Medium" panose="02020500000000000000" pitchFamily="18" charset="-128"/>
                        <a:ea typeface="BIZ UDP明朝 Medium" panose="02020500000000000000" pitchFamily="18" charset="-128"/>
                      </a:endParaRP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２０２３年６月９日</a:t>
                      </a:r>
                      <a:endParaRPr kumimoji="1" lang="ja-JP" altLang="en-US" sz="2000" b="1" dirty="0">
                        <a:solidFill>
                          <a:srgbClr val="C00000"/>
                        </a:solidFill>
                        <a:latin typeface="BIZ UDP明朝 Medium" panose="02020500000000000000" pitchFamily="18" charset="-128"/>
                        <a:ea typeface="BIZ UDP明朝 Medium" panose="02020500000000000000" pitchFamily="18" charset="-128"/>
                      </a:endParaRP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～調査部組織を持った組織の盛衰～</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3</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年８月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en-US" altLang="ja-JP" sz="3200" b="1" dirty="0">
                          <a:solidFill>
                            <a:schemeClr val="tx1"/>
                          </a:solidFill>
                          <a:latin typeface="BIZ UDP明朝 Medium" panose="02020500000000000000" pitchFamily="18" charset="-128"/>
                          <a:ea typeface="BIZ UDP明朝 Medium" panose="02020500000000000000" pitchFamily="18" charset="-128"/>
                        </a:rPr>
                        <a:t>BRICS</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通貨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～国際決済通貨、金銀資源バスケット、多極化世界～</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～減速する世界、短寿命化、労働人口減少～</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２０２３年９月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２０２３年１０月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センサー、核酸論理回路、</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RNA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プログラム～</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dirty="0">
                          <a:solidFill>
                            <a:srgbClr val="7030A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7030A0"/>
                          </a:solidFill>
                          <a:latin typeface="BIZ UDP明朝 Medium" panose="02020500000000000000" pitchFamily="18" charset="-128"/>
                          <a:ea typeface="BIZ UDP明朝 Medium" panose="02020500000000000000" pitchFamily="18" charset="-128"/>
                        </a:rPr>
                        <a:t>1</a:t>
                      </a:r>
                      <a:r>
                        <a:rPr kumimoji="1" lang="ja-JP" altLang="en-US" sz="2000" b="1" dirty="0">
                          <a:solidFill>
                            <a:srgbClr val="7030A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2">
                    <a:lumMod val="60000"/>
                    <a:lumOff val="40000"/>
                  </a:schemeClr>
                </a:solidFill>
                <a:latin typeface="Meiryo UI" panose="020B0604030504040204" pitchFamily="50" charset="-128"/>
                <a:ea typeface="Meiryo UI" panose="020B0604030504040204" pitchFamily="50" charset="-128"/>
              </a:rPr>
              <a:t>注</a:t>
            </a:r>
          </a:p>
        </p:txBody>
      </p:sp>
      <p:pic>
        <p:nvPicPr>
          <p:cNvPr id="5" name="Picture 5" descr="computer g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50" y="4356912"/>
            <a:ext cx="224313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rot="21024647">
            <a:off x="940218" y="5273251"/>
            <a:ext cx="686654" cy="28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HG丸ｺﾞｼｯｸM-PRO" panose="020F0600000000000000" pitchFamily="50" charset="-128"/>
                <a:ea typeface="HG丸ｺﾞｼｯｸM-PRO" panose="020F0600000000000000" pitchFamily="50" charset="-128"/>
              </a:rPr>
              <a:t>満鉄？</a:t>
            </a:r>
          </a:p>
        </p:txBody>
      </p:sp>
      <p:sp>
        <p:nvSpPr>
          <p:cNvPr id="2" name="テキスト ボックス 1">
            <a:extLst>
              <a:ext uri="{FF2B5EF4-FFF2-40B4-BE49-F238E27FC236}">
                <a16:creationId xmlns:a16="http://schemas.microsoft.com/office/drawing/2014/main" id="{762ED136-DEC2-4991-9C55-704D069AF752}"/>
              </a:ext>
            </a:extLst>
          </p:cNvPr>
          <p:cNvSpPr txBox="1"/>
          <p:nvPr/>
        </p:nvSpPr>
        <p:spPr>
          <a:xfrm>
            <a:off x="1063689" y="2501088"/>
            <a:ext cx="10356979" cy="1938992"/>
          </a:xfrm>
          <a:prstGeom prst="rect">
            <a:avLst/>
          </a:prstGeom>
          <a:noFill/>
        </p:spPr>
        <p:txBody>
          <a:bodyPr wrap="square" rtlCol="0">
            <a:spAutoFit/>
          </a:bodyPr>
          <a:lstStyle/>
          <a:p>
            <a:pPr algn="ctr"/>
            <a:r>
              <a:rPr kumimoji="1" lang="ja-JP" altLang="en-US" sz="5400" dirty="0">
                <a:latin typeface="BIZ UDPゴシック" panose="020B0400000000000000" pitchFamily="50" charset="-128"/>
                <a:ea typeface="BIZ UDPゴシック" panose="020B0400000000000000" pitchFamily="50" charset="-128"/>
              </a:rPr>
              <a:t>当該</a:t>
            </a:r>
            <a:r>
              <a:rPr lang="ja-JP" altLang="en-US" sz="5400" dirty="0">
                <a:latin typeface="BIZ UDPゴシック" panose="020B0400000000000000" pitchFamily="50" charset="-128"/>
                <a:ea typeface="BIZ UDPゴシック" panose="020B0400000000000000" pitchFamily="50" charset="-128"/>
              </a:rPr>
              <a:t>文書における「三井物産」とは</a:t>
            </a:r>
            <a:endParaRPr lang="en-US" altLang="ja-JP" sz="5400" dirty="0">
              <a:latin typeface="BIZ UDPゴシック" panose="020B0400000000000000" pitchFamily="50" charset="-128"/>
              <a:ea typeface="BIZ UDPゴシック" panose="020B0400000000000000" pitchFamily="50" charset="-128"/>
            </a:endParaRPr>
          </a:p>
          <a:p>
            <a:pPr algn="ctr"/>
            <a:r>
              <a:rPr lang="ja-JP" altLang="en-US" sz="5400" dirty="0">
                <a:latin typeface="BIZ UDPゴシック" panose="020B0400000000000000" pitchFamily="50" charset="-128"/>
                <a:ea typeface="BIZ UDPゴシック" panose="020B0400000000000000" pitchFamily="50" charset="-128"/>
              </a:rPr>
              <a:t>「</a:t>
            </a:r>
            <a:r>
              <a:rPr lang="ja-JP" altLang="en-US" sz="6600" dirty="0">
                <a:latin typeface="UD デジタル 教科書体 NK-B" panose="02020700000000000000" pitchFamily="18" charset="-128"/>
                <a:ea typeface="UD デジタル 教科書体 NK-B" panose="02020700000000000000" pitchFamily="18" charset="-128"/>
              </a:rPr>
              <a:t>旧三井物産</a:t>
            </a:r>
            <a:r>
              <a:rPr lang="ja-JP" altLang="en-US" sz="5400" dirty="0">
                <a:latin typeface="BIZ UDPゴシック" panose="020B0400000000000000" pitchFamily="50" charset="-128"/>
                <a:ea typeface="BIZ UDPゴシック" panose="020B0400000000000000" pitchFamily="50" charset="-128"/>
              </a:rPr>
              <a:t>」です。</a:t>
            </a:r>
            <a:endParaRPr kumimoji="1" lang="en-US" altLang="ja-JP" sz="5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25166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263461"/>
            <a:ext cx="12192000" cy="382156"/>
          </a:xfrm>
          <a:prstGeom prst="rect">
            <a:avLst/>
          </a:prstGeom>
        </p:spPr>
        <p:txBody>
          <a:bodyPr vert="horz" wrap="square" lIns="0" tIns="12700" rIns="0" bIns="0" rtlCol="0">
            <a:spAutoFit/>
          </a:bodyPr>
          <a:lstStyle/>
          <a:p>
            <a:pPr marL="12700" algn="ctr">
              <a:lnSpc>
                <a:spcPct val="100000"/>
              </a:lnSpc>
              <a:spcBef>
                <a:spcPts val="100"/>
              </a:spcBef>
            </a:pPr>
            <a:r>
              <a:rPr lang="ja-JP" altLang="en-US" sz="2400" b="0" spc="-20" dirty="0">
                <a:latin typeface="BIZ UDPゴシック" panose="020B0400000000000000" pitchFamily="50" charset="-128"/>
                <a:ea typeface="BIZ UDPゴシック" panose="020B0400000000000000" pitchFamily="50" charset="-128"/>
                <a:cs typeface="HG明朝B"/>
              </a:rPr>
              <a:t>未来を予測するには現在を知ること、現在を知るには過去を知らねばならぬ</a:t>
            </a:r>
            <a:endParaRPr sz="2400" dirty="0">
              <a:latin typeface="BIZ UDPゴシック" panose="020B0400000000000000" pitchFamily="50" charset="-128"/>
              <a:ea typeface="BIZ UDPゴシック" panose="020B0400000000000000" pitchFamily="50" charset="-128"/>
              <a:cs typeface="HG明朝B"/>
            </a:endParaRPr>
          </a:p>
        </p:txBody>
      </p:sp>
      <p:pic>
        <p:nvPicPr>
          <p:cNvPr id="5" name="object 5"/>
          <p:cNvPicPr/>
          <p:nvPr/>
        </p:nvPicPr>
        <p:blipFill>
          <a:blip r:embed="rId2" cstate="print"/>
          <a:stretch>
            <a:fillRect/>
          </a:stretch>
        </p:blipFill>
        <p:spPr>
          <a:xfrm>
            <a:off x="9875520" y="1290828"/>
            <a:ext cx="2136647" cy="2372867"/>
          </a:xfrm>
          <a:prstGeom prst="rect">
            <a:avLst/>
          </a:prstGeom>
        </p:spPr>
      </p:pic>
      <p:pic>
        <p:nvPicPr>
          <p:cNvPr id="6" name="object 6"/>
          <p:cNvPicPr/>
          <p:nvPr/>
        </p:nvPicPr>
        <p:blipFill>
          <a:blip r:embed="rId3" cstate="print"/>
          <a:stretch>
            <a:fillRect/>
          </a:stretch>
        </p:blipFill>
        <p:spPr>
          <a:xfrm>
            <a:off x="7142988" y="1292352"/>
            <a:ext cx="2650235" cy="1523999"/>
          </a:xfrm>
          <a:prstGeom prst="rect">
            <a:avLst/>
          </a:prstGeom>
        </p:spPr>
      </p:pic>
      <p:sp>
        <p:nvSpPr>
          <p:cNvPr id="7" name="object 7"/>
          <p:cNvSpPr txBox="1"/>
          <p:nvPr/>
        </p:nvSpPr>
        <p:spPr>
          <a:xfrm>
            <a:off x="7150100" y="2817148"/>
            <a:ext cx="2537460" cy="666750"/>
          </a:xfrm>
          <a:prstGeom prst="rect">
            <a:avLst/>
          </a:prstGeom>
        </p:spPr>
        <p:txBody>
          <a:bodyPr vert="horz" wrap="square" lIns="0" tIns="13335" rIns="0" bIns="0" rtlCol="0">
            <a:spAutoFit/>
          </a:bodyPr>
          <a:lstStyle/>
          <a:p>
            <a:pPr marL="12700">
              <a:lnSpc>
                <a:spcPct val="100000"/>
              </a:lnSpc>
              <a:spcBef>
                <a:spcPts val="105"/>
              </a:spcBef>
            </a:pPr>
            <a:r>
              <a:rPr sz="1400" b="0" spc="-15" dirty="0">
                <a:solidFill>
                  <a:srgbClr val="1A1A1A"/>
                </a:solidFill>
                <a:latin typeface="BIZ UDP明朝 Medium"/>
                <a:cs typeface="BIZ UDP明朝 Medium"/>
              </a:rPr>
              <a:t>日本は、石炭になり切れない</a:t>
            </a:r>
            <a:endParaRPr sz="1400">
              <a:latin typeface="BIZ UDP明朝 Medium"/>
              <a:cs typeface="BIZ UDP明朝 Medium"/>
            </a:endParaRPr>
          </a:p>
          <a:p>
            <a:pPr marL="12700" marR="5080">
              <a:lnSpc>
                <a:spcPct val="100000"/>
              </a:lnSpc>
            </a:pPr>
            <a:r>
              <a:rPr sz="1400" b="0" spc="-20" dirty="0">
                <a:solidFill>
                  <a:srgbClr val="1A1A1A"/>
                </a:solidFill>
                <a:latin typeface="BIZ UDP明朝 Medium"/>
                <a:cs typeface="BIZ UDP明朝 Medium"/>
              </a:rPr>
              <a:t>シェールからオイル・シェールを採</a:t>
            </a:r>
            <a:r>
              <a:rPr sz="1400" b="0" spc="-15" dirty="0">
                <a:solidFill>
                  <a:srgbClr val="1A1A1A"/>
                </a:solidFill>
                <a:latin typeface="BIZ UDP明朝 Medium"/>
                <a:cs typeface="BIZ UDP明朝 Medium"/>
              </a:rPr>
              <a:t>取する開発を撫順炭鉱で実施。</a:t>
            </a:r>
            <a:endParaRPr sz="1400">
              <a:latin typeface="BIZ UDP明朝 Medium"/>
              <a:cs typeface="BIZ UDP明朝 Medium"/>
            </a:endParaRPr>
          </a:p>
        </p:txBody>
      </p:sp>
      <p:sp>
        <p:nvSpPr>
          <p:cNvPr id="8" name="object 8"/>
          <p:cNvSpPr txBox="1"/>
          <p:nvPr/>
        </p:nvSpPr>
        <p:spPr>
          <a:xfrm>
            <a:off x="207070" y="4004855"/>
            <a:ext cx="6082030" cy="2707640"/>
          </a:xfrm>
          <a:prstGeom prst="rect">
            <a:avLst/>
          </a:prstGeom>
        </p:spPr>
        <p:txBody>
          <a:bodyPr vert="horz" wrap="square" lIns="0" tIns="12065" rIns="0" bIns="0" rtlCol="0">
            <a:spAutoFit/>
          </a:bodyPr>
          <a:lstStyle/>
          <a:p>
            <a:pPr marL="12700" algn="just">
              <a:lnSpc>
                <a:spcPct val="100000"/>
              </a:lnSpc>
              <a:spcBef>
                <a:spcPts val="95"/>
              </a:spcBef>
            </a:pPr>
            <a:r>
              <a:rPr sz="1600" b="0" spc="-25" dirty="0">
                <a:latin typeface="BIZ UDP明朝 Medium"/>
                <a:cs typeface="BIZ UDP明朝 Medium"/>
              </a:rPr>
              <a:t>1908年</a:t>
            </a:r>
            <a:r>
              <a:rPr sz="1600" b="0" spc="-10" dirty="0">
                <a:latin typeface="BIZ UDP明朝 Medium"/>
                <a:cs typeface="BIZ UDP明朝 Medium"/>
              </a:rPr>
              <a:t>、</a:t>
            </a:r>
            <a:r>
              <a:rPr sz="1600" b="0" spc="-25" dirty="0">
                <a:latin typeface="BIZ UDP明朝 Medium"/>
                <a:cs typeface="BIZ UDP明朝 Medium"/>
              </a:rPr>
              <a:t>三井物産は満</a:t>
            </a:r>
            <a:r>
              <a:rPr sz="1600" b="0" spc="-10" dirty="0">
                <a:latin typeface="BIZ UDP明朝 Medium"/>
                <a:cs typeface="BIZ UDP明朝 Medium"/>
              </a:rPr>
              <a:t>州</a:t>
            </a:r>
            <a:r>
              <a:rPr sz="1600" b="0" spc="-25" dirty="0">
                <a:latin typeface="BIZ UDP明朝 Medium"/>
                <a:cs typeface="BIZ UDP明朝 Medium"/>
              </a:rPr>
              <a:t>産の大</a:t>
            </a:r>
            <a:r>
              <a:rPr sz="1600" b="0" dirty="0">
                <a:latin typeface="BIZ UDP明朝 Medium"/>
                <a:cs typeface="BIZ UDP明朝 Medium"/>
              </a:rPr>
              <a:t>豆</a:t>
            </a:r>
            <a:r>
              <a:rPr sz="1600" b="0" spc="140" dirty="0">
                <a:latin typeface="BIZ UDP明朝 Medium"/>
                <a:cs typeface="BIZ UDP明朝 Medium"/>
              </a:rPr>
              <a:t> </a:t>
            </a:r>
            <a:r>
              <a:rPr sz="1600" b="0" dirty="0">
                <a:latin typeface="BIZ UDP明朝 Medium"/>
                <a:cs typeface="BIZ UDP明朝 Medium"/>
              </a:rPr>
              <a:t>100</a:t>
            </a:r>
            <a:r>
              <a:rPr sz="1600" b="0" spc="35" dirty="0">
                <a:latin typeface="BIZ UDP明朝 Medium"/>
                <a:cs typeface="BIZ UDP明朝 Medium"/>
              </a:rPr>
              <a:t> ト</a:t>
            </a:r>
            <a:r>
              <a:rPr sz="1600" b="0" spc="-25" dirty="0">
                <a:latin typeface="BIZ UDP明朝 Medium"/>
                <a:cs typeface="BIZ UDP明朝 Medium"/>
              </a:rPr>
              <a:t>ンを</a:t>
            </a:r>
            <a:r>
              <a:rPr sz="1600" b="0" spc="-30" dirty="0">
                <a:latin typeface="BIZ UDP明朝 Medium"/>
                <a:cs typeface="BIZ UDP明朝 Medium"/>
              </a:rPr>
              <a:t>初め</a:t>
            </a:r>
            <a:r>
              <a:rPr sz="1600" b="0" spc="-25" dirty="0">
                <a:latin typeface="BIZ UDP明朝 Medium"/>
                <a:cs typeface="BIZ UDP明朝 Medium"/>
              </a:rPr>
              <a:t>て</a:t>
            </a:r>
            <a:r>
              <a:rPr sz="1600" b="0" spc="-30" dirty="0">
                <a:latin typeface="BIZ UDP明朝 Medium"/>
                <a:cs typeface="BIZ UDP明朝 Medium"/>
              </a:rPr>
              <a:t>英国</a:t>
            </a:r>
            <a:r>
              <a:rPr sz="1600" b="0" spc="-25" dirty="0">
                <a:latin typeface="BIZ UDP明朝 Medium"/>
                <a:cs typeface="BIZ UDP明朝 Medium"/>
              </a:rPr>
              <a:t>へ輸出</a:t>
            </a:r>
            <a:r>
              <a:rPr sz="1600" b="0" spc="-50" dirty="0">
                <a:latin typeface="BIZ UDP明朝 Medium"/>
                <a:cs typeface="BIZ UDP明朝 Medium"/>
              </a:rPr>
              <a:t>。</a:t>
            </a:r>
            <a:endParaRPr sz="1600">
              <a:latin typeface="BIZ UDP明朝 Medium"/>
              <a:cs typeface="BIZ UDP明朝 Medium"/>
            </a:endParaRPr>
          </a:p>
          <a:p>
            <a:pPr marL="12700" marR="178435" algn="just">
              <a:lnSpc>
                <a:spcPct val="100000"/>
              </a:lnSpc>
            </a:pPr>
            <a:r>
              <a:rPr sz="1600" b="0" dirty="0">
                <a:latin typeface="BIZ UDP明朝 Medium"/>
                <a:cs typeface="BIZ UDP明朝 Medium"/>
              </a:rPr>
              <a:t>1908～1910</a:t>
            </a:r>
            <a:r>
              <a:rPr sz="1600" b="0" spc="-15" dirty="0">
                <a:latin typeface="BIZ UDP明朝 Medium"/>
                <a:cs typeface="BIZ UDP明朝 Medium"/>
              </a:rPr>
              <a:t> 年</a:t>
            </a:r>
            <a:r>
              <a:rPr sz="1600" b="0" spc="-25" dirty="0">
                <a:latin typeface="BIZ UDP明朝 Medium"/>
                <a:cs typeface="BIZ UDP明朝 Medium"/>
              </a:rPr>
              <a:t>の間</a:t>
            </a:r>
            <a:r>
              <a:rPr sz="1600" b="0" spc="-10" dirty="0">
                <a:latin typeface="BIZ UDP明朝 Medium"/>
                <a:cs typeface="BIZ UDP明朝 Medium"/>
              </a:rPr>
              <a:t>、</a:t>
            </a:r>
            <a:r>
              <a:rPr sz="1600" b="0" spc="-25" dirty="0">
                <a:latin typeface="BIZ UDP明朝 Medium"/>
                <a:cs typeface="BIZ UDP明朝 Medium"/>
              </a:rPr>
              <a:t>三井物産は</a:t>
            </a:r>
            <a:r>
              <a:rPr sz="1600" b="0" spc="-10" dirty="0">
                <a:latin typeface="BIZ UDP明朝 Medium"/>
                <a:cs typeface="BIZ UDP明朝 Medium"/>
              </a:rPr>
              <a:t>、</a:t>
            </a:r>
            <a:r>
              <a:rPr sz="1600" b="0" spc="-25" dirty="0">
                <a:latin typeface="BIZ UDP明朝 Medium"/>
                <a:cs typeface="BIZ UDP明朝 Medium"/>
              </a:rPr>
              <a:t>満州産大豆の輸</a:t>
            </a:r>
            <a:r>
              <a:rPr sz="1600" b="0" spc="-10" dirty="0">
                <a:latin typeface="BIZ UDP明朝 Medium"/>
                <a:cs typeface="BIZ UDP明朝 Medium"/>
              </a:rPr>
              <a:t>入</a:t>
            </a:r>
            <a:r>
              <a:rPr sz="1600" b="0" spc="-25" dirty="0">
                <a:latin typeface="BIZ UDP明朝 Medium"/>
                <a:cs typeface="BIZ UDP明朝 Medium"/>
              </a:rPr>
              <a:t>を</a:t>
            </a:r>
            <a:r>
              <a:rPr sz="1600" b="0" spc="-30" dirty="0">
                <a:latin typeface="BIZ UDP明朝 Medium"/>
                <a:cs typeface="BIZ UDP明朝 Medium"/>
              </a:rPr>
              <a:t>急</a:t>
            </a:r>
            <a:r>
              <a:rPr sz="1600" b="0" spc="-10" dirty="0">
                <a:latin typeface="BIZ UDP明朝 Medium"/>
                <a:cs typeface="BIZ UDP明朝 Medium"/>
              </a:rPr>
              <a:t>増</a:t>
            </a:r>
            <a:r>
              <a:rPr sz="1600" b="0" spc="-25" dirty="0">
                <a:latin typeface="BIZ UDP明朝 Medium"/>
                <a:cs typeface="BIZ UDP明朝 Medium"/>
              </a:rPr>
              <a:t>さ</a:t>
            </a:r>
            <a:r>
              <a:rPr sz="1600" b="0" spc="-30" dirty="0">
                <a:latin typeface="BIZ UDP明朝 Medium"/>
                <a:cs typeface="BIZ UDP明朝 Medium"/>
              </a:rPr>
              <a:t>せ</a:t>
            </a:r>
            <a:r>
              <a:rPr sz="1600" b="0" spc="-50" dirty="0">
                <a:latin typeface="BIZ UDP明朝 Medium"/>
                <a:cs typeface="BIZ UDP明朝 Medium"/>
              </a:rPr>
              <a:t>、</a:t>
            </a:r>
            <a:r>
              <a:rPr sz="1600" b="0" spc="-25" dirty="0">
                <a:latin typeface="BIZ UDP明朝 Medium"/>
                <a:cs typeface="BIZ UDP明朝 Medium"/>
              </a:rPr>
              <a:t>三井</a:t>
            </a:r>
            <a:r>
              <a:rPr sz="1600" b="0" spc="-30" dirty="0">
                <a:latin typeface="BIZ UDP明朝 Medium"/>
                <a:cs typeface="BIZ UDP明朝 Medium"/>
              </a:rPr>
              <a:t>か</a:t>
            </a:r>
            <a:r>
              <a:rPr sz="1600" b="0" spc="-25" dirty="0">
                <a:latin typeface="BIZ UDP明朝 Medium"/>
                <a:cs typeface="BIZ UDP明朝 Medium"/>
              </a:rPr>
              <a:t>ら買</a:t>
            </a:r>
            <a:r>
              <a:rPr sz="1600" b="0" spc="-20" dirty="0">
                <a:latin typeface="BIZ UDP明朝 Medium"/>
                <a:cs typeface="BIZ UDP明朝 Medium"/>
              </a:rPr>
              <a:t>っ</a:t>
            </a:r>
            <a:r>
              <a:rPr sz="1600" b="0" spc="-25" dirty="0">
                <a:latin typeface="BIZ UDP明朝 Medium"/>
                <a:cs typeface="BIZ UDP明朝 Medium"/>
              </a:rPr>
              <a:t>た</a:t>
            </a:r>
            <a:r>
              <a:rPr sz="1600" b="0" spc="-30" dirty="0">
                <a:latin typeface="BIZ UDP明朝 Medium"/>
                <a:cs typeface="BIZ UDP明朝 Medium"/>
              </a:rPr>
              <a:t>大豆</a:t>
            </a:r>
            <a:r>
              <a:rPr sz="1600" b="0" spc="-20" dirty="0">
                <a:latin typeface="BIZ UDP明朝 Medium"/>
                <a:cs typeface="BIZ UDP明朝 Medium"/>
              </a:rPr>
              <a:t>によ</a:t>
            </a:r>
            <a:r>
              <a:rPr sz="1600" b="0" spc="-25" dirty="0">
                <a:latin typeface="BIZ UDP明朝 Medium"/>
                <a:cs typeface="BIZ UDP明朝 Medium"/>
              </a:rPr>
              <a:t>り英国</a:t>
            </a:r>
            <a:r>
              <a:rPr sz="1600" b="0" spc="-15" dirty="0">
                <a:latin typeface="BIZ UDP明朝 Medium"/>
                <a:cs typeface="BIZ UDP明朝 Medium"/>
              </a:rPr>
              <a:t>がヨーロ</a:t>
            </a:r>
            <a:r>
              <a:rPr sz="1600" b="0" spc="-25" dirty="0">
                <a:latin typeface="BIZ UDP明朝 Medium"/>
                <a:cs typeface="BIZ UDP明朝 Medium"/>
              </a:rPr>
              <a:t>ッ</a:t>
            </a:r>
            <a:r>
              <a:rPr sz="1600" b="0" spc="-30" dirty="0">
                <a:latin typeface="BIZ UDP明朝 Medium"/>
                <a:cs typeface="BIZ UDP明朝 Medium"/>
              </a:rPr>
              <a:t>パ</a:t>
            </a:r>
            <a:r>
              <a:rPr sz="1600" b="0" spc="-20" dirty="0">
                <a:latin typeface="BIZ UDP明朝 Medium"/>
                <a:cs typeface="BIZ UDP明朝 Medium"/>
              </a:rPr>
              <a:t>における</a:t>
            </a:r>
            <a:r>
              <a:rPr sz="1600" b="0" spc="-25" dirty="0">
                <a:latin typeface="BIZ UDP明朝 Medium"/>
                <a:cs typeface="BIZ UDP明朝 Medium"/>
              </a:rPr>
              <a:t>大豆油と大豆</a:t>
            </a:r>
            <a:r>
              <a:rPr sz="1600" b="0" spc="-50" dirty="0">
                <a:latin typeface="BIZ UDP明朝 Medium"/>
                <a:cs typeface="BIZ UDP明朝 Medium"/>
              </a:rPr>
              <a:t>粕</a:t>
            </a:r>
            <a:r>
              <a:rPr sz="1600" b="0" spc="-25" dirty="0">
                <a:latin typeface="BIZ UDP明朝 Medium"/>
                <a:cs typeface="BIZ UDP明朝 Medium"/>
              </a:rPr>
              <a:t>の貿易で独占的</a:t>
            </a:r>
            <a:r>
              <a:rPr sz="1600" b="0" spc="-20" dirty="0">
                <a:latin typeface="BIZ UDP明朝 Medium"/>
                <a:cs typeface="BIZ UDP明朝 Medium"/>
              </a:rPr>
              <a:t>な</a:t>
            </a:r>
            <a:r>
              <a:rPr sz="1600" b="0" spc="-25" dirty="0">
                <a:latin typeface="BIZ UDP明朝 Medium"/>
                <a:cs typeface="BIZ UDP明朝 Medium"/>
              </a:rPr>
              <a:t>地位を</a:t>
            </a:r>
            <a:r>
              <a:rPr sz="1600" b="0" spc="-30" dirty="0">
                <a:latin typeface="BIZ UDP明朝 Medium"/>
                <a:cs typeface="BIZ UDP明朝 Medium"/>
              </a:rPr>
              <a:t>確立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更</a:t>
            </a:r>
            <a:r>
              <a:rPr sz="1600" b="0" spc="-20" dirty="0">
                <a:latin typeface="BIZ UDP明朝 Medium"/>
                <a:cs typeface="BIZ UDP明朝 Medium"/>
              </a:rPr>
              <a:t>に</a:t>
            </a:r>
            <a:r>
              <a:rPr sz="1600" b="0" spc="-10" dirty="0">
                <a:latin typeface="BIZ UDP明朝 Medium"/>
                <a:cs typeface="BIZ UDP明朝 Medium"/>
              </a:rPr>
              <a:t>、</a:t>
            </a:r>
            <a:r>
              <a:rPr sz="1600" b="0" spc="-25" dirty="0">
                <a:latin typeface="BIZ UDP明朝 Medium"/>
                <a:cs typeface="BIZ UDP明朝 Medium"/>
              </a:rPr>
              <a:t>大豆油をオラン</a:t>
            </a:r>
            <a:r>
              <a:rPr sz="1600" b="0" spc="-30" dirty="0">
                <a:latin typeface="BIZ UDP明朝 Medium"/>
                <a:cs typeface="BIZ UDP明朝 Medium"/>
              </a:rPr>
              <a:t>ダや</a:t>
            </a:r>
            <a:r>
              <a:rPr sz="1600" b="0" spc="-25" dirty="0">
                <a:latin typeface="BIZ UDP明朝 Medium"/>
                <a:cs typeface="BIZ UDP明朝 Medium"/>
              </a:rPr>
              <a:t>ド</a:t>
            </a:r>
            <a:r>
              <a:rPr sz="1600" b="0" spc="-15" dirty="0">
                <a:latin typeface="BIZ UDP明朝 Medium"/>
                <a:cs typeface="BIZ UDP明朝 Medium"/>
              </a:rPr>
              <a:t>イツ、</a:t>
            </a:r>
            <a:r>
              <a:rPr sz="1600" b="0" spc="-25" dirty="0">
                <a:latin typeface="BIZ UDP明朝 Medium"/>
                <a:cs typeface="BIZ UDP明朝 Medium"/>
              </a:rPr>
              <a:t>米国</a:t>
            </a:r>
            <a:r>
              <a:rPr sz="1600" b="0" spc="-10" dirty="0">
                <a:latin typeface="BIZ UDP明朝 Medium"/>
                <a:cs typeface="BIZ UDP明朝 Medium"/>
              </a:rPr>
              <a:t>等</a:t>
            </a:r>
            <a:r>
              <a:rPr sz="1600" b="0" spc="-25" dirty="0">
                <a:latin typeface="BIZ UDP明朝 Medium"/>
                <a:cs typeface="BIZ UDP明朝 Medium"/>
              </a:rPr>
              <a:t>へ輸出</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飼料用の大豆粕は</a:t>
            </a:r>
            <a:r>
              <a:rPr sz="1600" b="0" spc="-10" dirty="0">
                <a:latin typeface="BIZ UDP明朝 Medium"/>
                <a:cs typeface="BIZ UDP明朝 Medium"/>
              </a:rPr>
              <a:t>、</a:t>
            </a:r>
            <a:r>
              <a:rPr sz="1600" b="0" spc="-25" dirty="0">
                <a:latin typeface="BIZ UDP明朝 Medium"/>
                <a:cs typeface="BIZ UDP明朝 Medium"/>
              </a:rPr>
              <a:t>畜産</a:t>
            </a:r>
            <a:r>
              <a:rPr sz="1600" b="0" spc="-30" dirty="0">
                <a:latin typeface="BIZ UDP明朝 Medium"/>
                <a:cs typeface="BIZ UDP明朝 Medium"/>
              </a:rPr>
              <a:t>が盛ん</a:t>
            </a:r>
            <a:r>
              <a:rPr sz="1600" b="0" spc="-20" dirty="0">
                <a:latin typeface="BIZ UDP明朝 Medium"/>
                <a:cs typeface="BIZ UDP明朝 Medium"/>
              </a:rPr>
              <a:t>な</a:t>
            </a:r>
            <a:r>
              <a:rPr sz="1600" b="0" spc="-25" dirty="0">
                <a:latin typeface="BIZ UDP明朝 Medium"/>
                <a:cs typeface="BIZ UDP明朝 Medium"/>
              </a:rPr>
              <a:t>デ</a:t>
            </a:r>
            <a:r>
              <a:rPr sz="1600" b="0" spc="-10" dirty="0">
                <a:latin typeface="BIZ UDP明朝 Medium"/>
                <a:cs typeface="BIZ UDP明朝 Medium"/>
              </a:rPr>
              <a:t>ンマ</a:t>
            </a:r>
            <a:r>
              <a:rPr sz="1600" b="0" spc="-20" dirty="0">
                <a:latin typeface="BIZ UDP明朝 Medium"/>
                <a:cs typeface="BIZ UDP明朝 Medium"/>
              </a:rPr>
              <a:t>ークや北欧</a:t>
            </a:r>
            <a:r>
              <a:rPr sz="1600" b="0" spc="-25" dirty="0">
                <a:latin typeface="BIZ UDP明朝 Medium"/>
                <a:cs typeface="BIZ UDP明朝 Medium"/>
              </a:rPr>
              <a:t>諸国</a:t>
            </a:r>
            <a:r>
              <a:rPr sz="1600" b="0" spc="-10" dirty="0">
                <a:latin typeface="BIZ UDP明朝 Medium"/>
                <a:cs typeface="BIZ UDP明朝 Medium"/>
              </a:rPr>
              <a:t>へ</a:t>
            </a:r>
            <a:r>
              <a:rPr sz="1600" b="0" spc="-25" dirty="0">
                <a:latin typeface="BIZ UDP明朝 Medium"/>
                <a:cs typeface="BIZ UDP明朝 Medium"/>
              </a:rPr>
              <a:t>輸出</a:t>
            </a:r>
            <a:r>
              <a:rPr sz="1600" b="0" spc="-50" dirty="0">
                <a:latin typeface="BIZ UDP明朝 Medium"/>
                <a:cs typeface="BIZ UDP明朝 Medium"/>
              </a:rPr>
              <a:t>。</a:t>
            </a:r>
            <a:endParaRPr sz="1600">
              <a:latin typeface="BIZ UDP明朝 Medium"/>
              <a:cs typeface="BIZ UDP明朝 Medium"/>
            </a:endParaRPr>
          </a:p>
          <a:p>
            <a:pPr marL="12700" marR="5080">
              <a:lnSpc>
                <a:spcPct val="100000"/>
              </a:lnSpc>
            </a:pPr>
            <a:r>
              <a:rPr sz="1600" b="0" spc="-25" dirty="0">
                <a:latin typeface="BIZ UDP明朝 Medium"/>
                <a:cs typeface="BIZ UDP明朝 Medium"/>
              </a:rPr>
              <a:t>満州産の</a:t>
            </a:r>
            <a:r>
              <a:rPr sz="1600" b="0" spc="-10" dirty="0">
                <a:latin typeface="BIZ UDP明朝 Medium"/>
                <a:cs typeface="BIZ UDP明朝 Medium"/>
              </a:rPr>
              <a:t>大</a:t>
            </a:r>
            <a:r>
              <a:rPr sz="1600" b="0" spc="-25" dirty="0">
                <a:latin typeface="BIZ UDP明朝 Medium"/>
                <a:cs typeface="BIZ UDP明朝 Medium"/>
              </a:rPr>
              <a:t>豆は</a:t>
            </a:r>
            <a:r>
              <a:rPr sz="1600" b="0" dirty="0">
                <a:latin typeface="BIZ UDP明朝 Medium"/>
                <a:cs typeface="BIZ UDP明朝 Medium"/>
              </a:rPr>
              <a:t>、</a:t>
            </a:r>
            <a:r>
              <a:rPr sz="1600" b="0" spc="-25" dirty="0">
                <a:latin typeface="BIZ UDP明朝 Medium"/>
                <a:cs typeface="BIZ UDP明朝 Medium"/>
              </a:rPr>
              <a:t>大豆油へ加工され</a:t>
            </a:r>
            <a:r>
              <a:rPr sz="1600" b="0" spc="-10" dirty="0">
                <a:latin typeface="BIZ UDP明朝 Medium"/>
                <a:cs typeface="BIZ UDP明朝 Medium"/>
              </a:rPr>
              <a:t>、</a:t>
            </a:r>
            <a:r>
              <a:rPr sz="1600" b="0" spc="-25" dirty="0">
                <a:latin typeface="BIZ UDP明朝 Medium"/>
                <a:cs typeface="BIZ UDP明朝 Medium"/>
              </a:rPr>
              <a:t>綿実油の増量材として使わ</a:t>
            </a:r>
            <a:r>
              <a:rPr sz="1600" b="0" spc="-10" dirty="0">
                <a:latin typeface="BIZ UDP明朝 Medium"/>
                <a:cs typeface="BIZ UDP明朝 Medium"/>
              </a:rPr>
              <a:t>れた</a:t>
            </a:r>
            <a:r>
              <a:rPr sz="1600" b="0" spc="-50" dirty="0">
                <a:latin typeface="BIZ UDP明朝 Medium"/>
                <a:cs typeface="BIZ UDP明朝 Medium"/>
              </a:rPr>
              <a:t>。</a:t>
            </a:r>
            <a:r>
              <a:rPr sz="1600" b="0" spc="-20" dirty="0">
                <a:latin typeface="BIZ UDP明朝 Medium"/>
                <a:cs typeface="BIZ UDP明朝 Medium"/>
              </a:rPr>
              <a:t>そ</a:t>
            </a:r>
            <a:r>
              <a:rPr sz="1600" b="0" spc="-25" dirty="0">
                <a:latin typeface="BIZ UDP明朝 Medium"/>
                <a:cs typeface="BIZ UDP明朝 Medium"/>
              </a:rPr>
              <a:t>の後</a:t>
            </a:r>
            <a:r>
              <a:rPr sz="1600" b="0" spc="-10" dirty="0">
                <a:latin typeface="BIZ UDP明朝 Medium"/>
                <a:cs typeface="BIZ UDP明朝 Medium"/>
              </a:rPr>
              <a:t>、</a:t>
            </a:r>
            <a:r>
              <a:rPr sz="1600" b="0" spc="-25" dirty="0">
                <a:latin typeface="BIZ UDP明朝 Medium"/>
                <a:cs typeface="BIZ UDP明朝 Medium"/>
              </a:rPr>
              <a:t>大豆油は石鹸の生産</a:t>
            </a:r>
            <a:r>
              <a:rPr sz="1600" b="0" spc="-20" dirty="0">
                <a:latin typeface="BIZ UDP明朝 Medium"/>
                <a:cs typeface="BIZ UDP明朝 Medium"/>
              </a:rPr>
              <a:t>に</a:t>
            </a:r>
            <a:r>
              <a:rPr sz="1600" b="0" spc="-25" dirty="0">
                <a:latin typeface="BIZ UDP明朝 Medium"/>
                <a:cs typeface="BIZ UDP明朝 Medium"/>
              </a:rPr>
              <a:t>利用さ</a:t>
            </a:r>
            <a:r>
              <a:rPr sz="1600" b="0" spc="-30" dirty="0">
                <a:latin typeface="BIZ UDP明朝 Medium"/>
                <a:cs typeface="BIZ UDP明朝 Medium"/>
              </a:rPr>
              <a:t>れ</a:t>
            </a:r>
            <a:r>
              <a:rPr sz="1600" b="0" spc="-25" dirty="0">
                <a:latin typeface="BIZ UDP明朝 Medium"/>
                <a:cs typeface="BIZ UDP明朝 Medium"/>
              </a:rPr>
              <a:t>た</a:t>
            </a:r>
            <a:r>
              <a:rPr sz="1600" b="0" spc="-5" dirty="0">
                <a:latin typeface="BIZ UDP明朝 Medium"/>
                <a:cs typeface="BIZ UDP明朝 Medium"/>
              </a:rPr>
              <a:t>。ま</a:t>
            </a:r>
            <a:r>
              <a:rPr sz="1600" b="0" spc="-25" dirty="0">
                <a:latin typeface="BIZ UDP明朝 Medium"/>
                <a:cs typeface="BIZ UDP明朝 Medium"/>
              </a:rPr>
              <a:t>た</a:t>
            </a:r>
            <a:r>
              <a:rPr sz="1600" b="0" spc="-30" dirty="0">
                <a:latin typeface="BIZ UDP明朝 Medium"/>
                <a:cs typeface="BIZ UDP明朝 Medium"/>
              </a:rPr>
              <a:t>塗</a:t>
            </a:r>
            <a:r>
              <a:rPr sz="1600" b="0" spc="-20" dirty="0">
                <a:latin typeface="BIZ UDP明朝 Medium"/>
                <a:cs typeface="BIZ UDP明朝 Medium"/>
              </a:rPr>
              <a:t>料やグリセ</a:t>
            </a:r>
            <a:r>
              <a:rPr sz="1600" b="0" spc="-25" dirty="0">
                <a:latin typeface="BIZ UDP明朝 Medium"/>
                <a:cs typeface="BIZ UDP明朝 Medium"/>
              </a:rPr>
              <a:t>リン</a:t>
            </a:r>
            <a:r>
              <a:rPr sz="1600" b="0" dirty="0">
                <a:latin typeface="BIZ UDP明朝 Medium"/>
                <a:cs typeface="BIZ UDP明朝 Medium"/>
              </a:rPr>
              <a:t>の </a:t>
            </a:r>
            <a:r>
              <a:rPr sz="1600" b="0" spc="-50" dirty="0">
                <a:latin typeface="BIZ UDP明朝 Medium"/>
                <a:cs typeface="BIZ UDP明朝 Medium"/>
              </a:rPr>
              <a:t>原</a:t>
            </a:r>
            <a:r>
              <a:rPr sz="1600" b="0" spc="-25" dirty="0">
                <a:latin typeface="BIZ UDP明朝 Medium"/>
                <a:cs typeface="BIZ UDP明朝 Medium"/>
              </a:rPr>
              <a:t>料としても大豆油は利用</a:t>
            </a:r>
            <a:r>
              <a:rPr sz="1600" b="0" spc="-20" dirty="0">
                <a:latin typeface="BIZ UDP明朝 Medium"/>
                <a:cs typeface="BIZ UDP明朝 Medium"/>
              </a:rPr>
              <a:t>され</a:t>
            </a:r>
            <a:r>
              <a:rPr sz="1600" b="0" spc="-25" dirty="0">
                <a:latin typeface="BIZ UDP明朝 Medium"/>
                <a:cs typeface="BIZ UDP明朝 Medium"/>
              </a:rPr>
              <a:t>て</a:t>
            </a:r>
            <a:r>
              <a:rPr sz="1600" b="0" spc="-30" dirty="0">
                <a:latin typeface="BIZ UDP明朝 Medium"/>
                <a:cs typeface="BIZ UDP明朝 Medium"/>
              </a:rPr>
              <a:t>い</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大豆は</a:t>
            </a:r>
            <a:r>
              <a:rPr sz="1600" b="0" spc="-10" dirty="0">
                <a:latin typeface="BIZ UDP明朝 Medium"/>
                <a:cs typeface="BIZ UDP明朝 Medium"/>
              </a:rPr>
              <a:t>、</a:t>
            </a:r>
            <a:r>
              <a:rPr sz="1600" b="0" spc="-25" dirty="0">
                <a:latin typeface="BIZ UDP明朝 Medium"/>
                <a:cs typeface="BIZ UDP明朝 Medium"/>
              </a:rPr>
              <a:t>将</a:t>
            </a:r>
            <a:r>
              <a:rPr sz="1600" b="0" spc="-20" dirty="0">
                <a:latin typeface="BIZ UDP明朝 Medium"/>
                <a:cs typeface="BIZ UDP明朝 Medium"/>
              </a:rPr>
              <a:t>に</a:t>
            </a:r>
            <a:r>
              <a:rPr sz="1600" b="0" spc="-25" dirty="0">
                <a:latin typeface="BIZ UDP明朝 Medium"/>
                <a:cs typeface="BIZ UDP明朝 Medium"/>
              </a:rPr>
              <a:t>捨</a:t>
            </a:r>
            <a:r>
              <a:rPr sz="1600" b="0" spc="-20" dirty="0">
                <a:latin typeface="BIZ UDP明朝 Medium"/>
                <a:cs typeface="BIZ UDP明朝 Medium"/>
              </a:rPr>
              <a:t>てる</a:t>
            </a:r>
            <a:r>
              <a:rPr sz="1600" b="0" spc="-25" dirty="0">
                <a:latin typeface="BIZ UDP明朝 Medium"/>
                <a:cs typeface="BIZ UDP明朝 Medium"/>
              </a:rPr>
              <a:t>所</a:t>
            </a:r>
            <a:r>
              <a:rPr sz="1600" b="0" spc="-30" dirty="0">
                <a:latin typeface="BIZ UDP明朝 Medium"/>
                <a:cs typeface="BIZ UDP明朝 Medium"/>
              </a:rPr>
              <a:t>が</a:t>
            </a:r>
            <a:r>
              <a:rPr sz="1600" b="0" spc="-20" dirty="0">
                <a:latin typeface="BIZ UDP明朝 Medium"/>
                <a:cs typeface="BIZ UDP明朝 Medium"/>
              </a:rPr>
              <a:t>なく</a:t>
            </a:r>
            <a:r>
              <a:rPr sz="1600" b="0" spc="-25" dirty="0">
                <a:latin typeface="BIZ UDP明朝 Medium"/>
                <a:cs typeface="BIZ UDP明朝 Medium"/>
              </a:rPr>
              <a:t>全</a:t>
            </a:r>
            <a:r>
              <a:rPr sz="1600" b="0" spc="-20" dirty="0">
                <a:latin typeface="BIZ UDP明朝 Medium"/>
                <a:cs typeface="BIZ UDP明朝 Medium"/>
              </a:rPr>
              <a:t>て</a:t>
            </a:r>
            <a:r>
              <a:rPr sz="1600" b="0" spc="-25" dirty="0">
                <a:latin typeface="BIZ UDP明朝 Medium"/>
                <a:cs typeface="BIZ UDP明朝 Medium"/>
              </a:rPr>
              <a:t>使</a:t>
            </a:r>
            <a:r>
              <a:rPr sz="1600" b="0" spc="-30" dirty="0">
                <a:latin typeface="BIZ UDP明朝 Medium"/>
                <a:cs typeface="BIZ UDP明朝 Medium"/>
              </a:rPr>
              <a:t>い</a:t>
            </a:r>
            <a:r>
              <a:rPr sz="1600" b="0" spc="-25" dirty="0">
                <a:latin typeface="BIZ UDP明朝 Medium"/>
                <a:cs typeface="BIZ UDP明朝 Medium"/>
              </a:rPr>
              <a:t>切れ</a:t>
            </a:r>
            <a:r>
              <a:rPr sz="1600" b="0" spc="-20" dirty="0">
                <a:latin typeface="BIZ UDP明朝 Medium"/>
                <a:cs typeface="BIZ UDP明朝 Medium"/>
              </a:rPr>
              <a:t>る</a:t>
            </a:r>
            <a:r>
              <a:rPr sz="1600" b="0" spc="-25" dirty="0">
                <a:latin typeface="BIZ UDP明朝 Medium"/>
                <a:cs typeface="BIZ UDP明朝 Medium"/>
              </a:rPr>
              <a:t>食物資源</a:t>
            </a:r>
            <a:r>
              <a:rPr sz="1600" b="0" spc="-10" dirty="0">
                <a:latin typeface="BIZ UDP明朝 Medium"/>
                <a:cs typeface="BIZ UDP明朝 Medium"/>
              </a:rPr>
              <a:t>で</a:t>
            </a:r>
            <a:r>
              <a:rPr sz="1600" b="0" spc="-25" dirty="0">
                <a:latin typeface="BIZ UDP明朝 Medium"/>
                <a:cs typeface="BIZ UDP明朝 Medium"/>
              </a:rPr>
              <a:t>あ</a:t>
            </a:r>
            <a:r>
              <a:rPr sz="1600" b="0" spc="-20" dirty="0">
                <a:latin typeface="BIZ UDP明朝 Medium"/>
                <a:cs typeface="BIZ UDP明朝 Medium"/>
              </a:rPr>
              <a:t>る</a:t>
            </a:r>
            <a:r>
              <a:rPr sz="1600" b="0" spc="-50" dirty="0">
                <a:latin typeface="BIZ UDP明朝 Medium"/>
                <a:cs typeface="BIZ UDP明朝 Medium"/>
              </a:rPr>
              <a:t>。</a:t>
            </a:r>
            <a:endParaRPr sz="1600">
              <a:latin typeface="BIZ UDP明朝 Medium"/>
              <a:cs typeface="BIZ UDP明朝 Medium"/>
            </a:endParaRPr>
          </a:p>
          <a:p>
            <a:pPr marL="12700">
              <a:lnSpc>
                <a:spcPct val="100000"/>
              </a:lnSpc>
            </a:pPr>
            <a:r>
              <a:rPr sz="1600" b="0" spc="-25" dirty="0">
                <a:latin typeface="BIZ UDP明朝 Medium"/>
                <a:cs typeface="BIZ UDP明朝 Medium"/>
              </a:rPr>
              <a:t>三井物産と英国は</a:t>
            </a:r>
            <a:r>
              <a:rPr sz="1600" b="0" spc="-10" dirty="0">
                <a:latin typeface="BIZ UDP明朝 Medium"/>
                <a:cs typeface="BIZ UDP明朝 Medium"/>
              </a:rPr>
              <a:t>、</a:t>
            </a:r>
            <a:r>
              <a:rPr sz="1600" b="0" spc="-25" dirty="0">
                <a:latin typeface="BIZ UDP明朝 Medium"/>
                <a:cs typeface="BIZ UDP明朝 Medium"/>
              </a:rPr>
              <a:t>米国の綿実油</a:t>
            </a:r>
            <a:r>
              <a:rPr sz="1600" b="0" spc="-15" dirty="0">
                <a:latin typeface="BIZ UDP明朝 Medium"/>
                <a:cs typeface="BIZ UDP明朝 Medium"/>
              </a:rPr>
              <a:t>をヨーロ</a:t>
            </a:r>
            <a:r>
              <a:rPr sz="1600" b="0" spc="-25" dirty="0">
                <a:latin typeface="BIZ UDP明朝 Medium"/>
                <a:cs typeface="BIZ UDP明朝 Medium"/>
              </a:rPr>
              <a:t>ッ</a:t>
            </a:r>
            <a:r>
              <a:rPr sz="1600" b="0" spc="-30" dirty="0">
                <a:latin typeface="BIZ UDP明朝 Medium"/>
                <a:cs typeface="BIZ UDP明朝 Medium"/>
              </a:rPr>
              <a:t>パ</a:t>
            </a:r>
            <a:r>
              <a:rPr sz="1600" b="0" spc="-25" dirty="0">
                <a:latin typeface="BIZ UDP明朝 Medium"/>
                <a:cs typeface="BIZ UDP明朝 Medium"/>
              </a:rPr>
              <a:t>市場から叩き出した</a:t>
            </a:r>
            <a:r>
              <a:rPr sz="1600" b="0" spc="-50" dirty="0">
                <a:latin typeface="BIZ UDP明朝 Medium"/>
                <a:cs typeface="BIZ UDP明朝 Medium"/>
              </a:rPr>
              <a:t>。</a:t>
            </a:r>
            <a:endParaRPr sz="1600">
              <a:latin typeface="BIZ UDP明朝 Medium"/>
              <a:cs typeface="BIZ UDP明朝 Medium"/>
            </a:endParaRPr>
          </a:p>
        </p:txBody>
      </p:sp>
      <p:pic>
        <p:nvPicPr>
          <p:cNvPr id="9" name="object 9"/>
          <p:cNvPicPr/>
          <p:nvPr/>
        </p:nvPicPr>
        <p:blipFill>
          <a:blip r:embed="rId4" cstate="print"/>
          <a:stretch>
            <a:fillRect/>
          </a:stretch>
        </p:blipFill>
        <p:spPr>
          <a:xfrm>
            <a:off x="2682239" y="1290827"/>
            <a:ext cx="1478279" cy="2318003"/>
          </a:xfrm>
          <a:prstGeom prst="rect">
            <a:avLst/>
          </a:prstGeom>
        </p:spPr>
      </p:pic>
      <p:pic>
        <p:nvPicPr>
          <p:cNvPr id="10" name="object 10"/>
          <p:cNvPicPr/>
          <p:nvPr/>
        </p:nvPicPr>
        <p:blipFill>
          <a:blip r:embed="rId5" cstate="print"/>
          <a:stretch>
            <a:fillRect/>
          </a:stretch>
        </p:blipFill>
        <p:spPr>
          <a:xfrm>
            <a:off x="4242816" y="1295780"/>
            <a:ext cx="2828543" cy="1895474"/>
          </a:xfrm>
          <a:prstGeom prst="rect">
            <a:avLst/>
          </a:prstGeom>
        </p:spPr>
      </p:pic>
      <p:sp>
        <p:nvSpPr>
          <p:cNvPr id="11" name="object 11"/>
          <p:cNvSpPr txBox="1"/>
          <p:nvPr/>
        </p:nvSpPr>
        <p:spPr>
          <a:xfrm>
            <a:off x="4260592" y="3186479"/>
            <a:ext cx="2679065" cy="666750"/>
          </a:xfrm>
          <a:prstGeom prst="rect">
            <a:avLst/>
          </a:prstGeom>
        </p:spPr>
        <p:txBody>
          <a:bodyPr vert="horz" wrap="square" lIns="0" tIns="13335" rIns="0" bIns="0" rtlCol="0">
            <a:spAutoFit/>
          </a:bodyPr>
          <a:lstStyle/>
          <a:p>
            <a:pPr marL="12700" marR="5080">
              <a:lnSpc>
                <a:spcPct val="100000"/>
              </a:lnSpc>
              <a:spcBef>
                <a:spcPts val="105"/>
              </a:spcBef>
            </a:pPr>
            <a:r>
              <a:rPr sz="1400" b="0" spc="-20" dirty="0">
                <a:solidFill>
                  <a:srgbClr val="1A1A1A"/>
                </a:solidFill>
                <a:latin typeface="BIZ UDP明朝 Medium"/>
                <a:cs typeface="BIZ UDP明朝 Medium"/>
              </a:rPr>
              <a:t>撫順炭鉱の石炭と、満州産の大豆、</a:t>
            </a:r>
            <a:r>
              <a:rPr sz="1400" b="0" spc="-15" dirty="0">
                <a:solidFill>
                  <a:srgbClr val="1A1A1A"/>
                </a:solidFill>
                <a:latin typeface="BIZ UDP明朝 Medium"/>
                <a:cs typeface="BIZ UDP明朝 Medium"/>
              </a:rPr>
              <a:t>大豆粕は、満鉄によってヨーロッパ</a:t>
            </a:r>
            <a:r>
              <a:rPr sz="1400" b="0" spc="-20" dirty="0">
                <a:solidFill>
                  <a:srgbClr val="1A1A1A"/>
                </a:solidFill>
                <a:latin typeface="BIZ UDP明朝 Medium"/>
                <a:cs typeface="BIZ UDP明朝 Medium"/>
              </a:rPr>
              <a:t>に輸出された。</a:t>
            </a:r>
            <a:endParaRPr sz="1400">
              <a:latin typeface="BIZ UDP明朝 Medium"/>
              <a:cs typeface="BIZ UDP明朝 Medium"/>
            </a:endParaRPr>
          </a:p>
        </p:txBody>
      </p:sp>
      <p:sp>
        <p:nvSpPr>
          <p:cNvPr id="12" name="object 12"/>
          <p:cNvSpPr txBox="1"/>
          <p:nvPr/>
        </p:nvSpPr>
        <p:spPr>
          <a:xfrm>
            <a:off x="2561138" y="851001"/>
            <a:ext cx="1720214" cy="239395"/>
          </a:xfrm>
          <a:prstGeom prst="rect">
            <a:avLst/>
          </a:prstGeom>
        </p:spPr>
        <p:txBody>
          <a:bodyPr vert="horz" wrap="square" lIns="0" tIns="13335" rIns="0" bIns="0" rtlCol="0">
            <a:spAutoFit/>
          </a:bodyPr>
          <a:lstStyle/>
          <a:p>
            <a:pPr marL="12700">
              <a:lnSpc>
                <a:spcPct val="100000"/>
              </a:lnSpc>
              <a:spcBef>
                <a:spcPts val="105"/>
              </a:spcBef>
            </a:pPr>
            <a:r>
              <a:rPr sz="1400" b="0" spc="-5" dirty="0">
                <a:solidFill>
                  <a:srgbClr val="1A1A1A"/>
                </a:solidFill>
                <a:latin typeface="BIZ UDP明朝 Medium"/>
                <a:cs typeface="BIZ UDP明朝 Medium"/>
              </a:rPr>
              <a:t>三井物産・山本条太郎</a:t>
            </a:r>
            <a:endParaRPr sz="1400">
              <a:latin typeface="BIZ UDP明朝 Medium"/>
              <a:cs typeface="BIZ UDP明朝 Medium"/>
            </a:endParaRPr>
          </a:p>
        </p:txBody>
      </p:sp>
      <p:sp>
        <p:nvSpPr>
          <p:cNvPr id="13" name="object 13"/>
          <p:cNvSpPr txBox="1"/>
          <p:nvPr/>
        </p:nvSpPr>
        <p:spPr>
          <a:xfrm>
            <a:off x="2882627" y="1064435"/>
            <a:ext cx="1076960" cy="239395"/>
          </a:xfrm>
          <a:prstGeom prst="rect">
            <a:avLst/>
          </a:prstGeom>
        </p:spPr>
        <p:txBody>
          <a:bodyPr vert="horz" wrap="square" lIns="0" tIns="13335" rIns="0" bIns="0" rtlCol="0">
            <a:spAutoFit/>
          </a:bodyPr>
          <a:lstStyle/>
          <a:p>
            <a:pPr marL="12700">
              <a:lnSpc>
                <a:spcPct val="100000"/>
              </a:lnSpc>
              <a:spcBef>
                <a:spcPts val="105"/>
              </a:spcBef>
            </a:pPr>
            <a:r>
              <a:rPr sz="1400" b="0" spc="-15" dirty="0">
                <a:solidFill>
                  <a:srgbClr val="1A1A1A"/>
                </a:solidFill>
                <a:latin typeface="BIZ UDP明朝 Medium"/>
                <a:cs typeface="BIZ UDP明朝 Medium"/>
              </a:rPr>
              <a:t>後に満鉄総裁</a:t>
            </a:r>
            <a:endParaRPr sz="1400">
              <a:latin typeface="BIZ UDP明朝 Medium"/>
              <a:cs typeface="BIZ UDP明朝 Medium"/>
            </a:endParaRPr>
          </a:p>
        </p:txBody>
      </p:sp>
      <p:pic>
        <p:nvPicPr>
          <p:cNvPr id="14" name="object 14"/>
          <p:cNvPicPr/>
          <p:nvPr/>
        </p:nvPicPr>
        <p:blipFill>
          <a:blip r:embed="rId6" cstate="print"/>
          <a:stretch>
            <a:fillRect/>
          </a:stretch>
        </p:blipFill>
        <p:spPr>
          <a:xfrm>
            <a:off x="8346947" y="3934967"/>
            <a:ext cx="3358895" cy="1982723"/>
          </a:xfrm>
          <a:prstGeom prst="rect">
            <a:avLst/>
          </a:prstGeom>
        </p:spPr>
      </p:pic>
      <p:sp>
        <p:nvSpPr>
          <p:cNvPr id="15" name="object 15"/>
          <p:cNvSpPr txBox="1"/>
          <p:nvPr/>
        </p:nvSpPr>
        <p:spPr>
          <a:xfrm>
            <a:off x="6484292" y="6025356"/>
            <a:ext cx="4919345" cy="666750"/>
          </a:xfrm>
          <a:prstGeom prst="rect">
            <a:avLst/>
          </a:prstGeom>
        </p:spPr>
        <p:txBody>
          <a:bodyPr vert="horz" wrap="square" lIns="0" tIns="12700" rIns="0" bIns="0" rtlCol="0">
            <a:spAutoFit/>
          </a:bodyPr>
          <a:lstStyle/>
          <a:p>
            <a:pPr marL="12700">
              <a:lnSpc>
                <a:spcPct val="100000"/>
              </a:lnSpc>
              <a:spcBef>
                <a:spcPts val="100"/>
              </a:spcBef>
            </a:pPr>
            <a:r>
              <a:rPr sz="1400" b="0" spc="-20" dirty="0">
                <a:solidFill>
                  <a:srgbClr val="1A1A1A"/>
                </a:solidFill>
                <a:latin typeface="BIZ UDP明朝 Medium"/>
                <a:cs typeface="BIZ UDP明朝 Medium"/>
              </a:rPr>
              <a:t>中国におけるオイルシェールの可採埋蔵量が増加。</a:t>
            </a:r>
            <a:endParaRPr sz="1400">
              <a:latin typeface="BIZ UDP明朝 Medium"/>
              <a:cs typeface="BIZ UDP明朝 Medium"/>
            </a:endParaRPr>
          </a:p>
          <a:p>
            <a:pPr marL="12700">
              <a:lnSpc>
                <a:spcPct val="100000"/>
              </a:lnSpc>
              <a:spcBef>
                <a:spcPts val="5"/>
              </a:spcBef>
            </a:pPr>
            <a:r>
              <a:rPr sz="1400" b="0" dirty="0">
                <a:solidFill>
                  <a:srgbClr val="1A1A1A"/>
                </a:solidFill>
                <a:latin typeface="BIZ UDP明朝 Medium"/>
                <a:cs typeface="BIZ UDP明朝 Medium"/>
              </a:rPr>
              <a:t>2017</a:t>
            </a:r>
            <a:r>
              <a:rPr sz="1400" b="0" spc="-15" dirty="0">
                <a:solidFill>
                  <a:srgbClr val="1A1A1A"/>
                </a:solidFill>
                <a:latin typeface="BIZ UDP明朝 Medium"/>
                <a:cs typeface="BIZ UDP明朝 Medium"/>
              </a:rPr>
              <a:t>年に可採埋蔵量が</a:t>
            </a:r>
            <a:r>
              <a:rPr sz="1400" b="0" spc="-10" dirty="0">
                <a:solidFill>
                  <a:srgbClr val="1A1A1A"/>
                </a:solidFill>
                <a:latin typeface="BIZ UDP明朝 Medium"/>
                <a:cs typeface="BIZ UDP明朝 Medium"/>
              </a:rPr>
              <a:t>1000</a:t>
            </a:r>
            <a:r>
              <a:rPr sz="1400" b="0" spc="-20" dirty="0">
                <a:solidFill>
                  <a:srgbClr val="1A1A1A"/>
                </a:solidFill>
                <a:latin typeface="BIZ UDP明朝 Medium"/>
                <a:cs typeface="BIZ UDP明朝 Medium"/>
              </a:rPr>
              <a:t>億立方メートルを超える油田が、</a:t>
            </a:r>
            <a:endParaRPr sz="1400">
              <a:latin typeface="BIZ UDP明朝 Medium"/>
              <a:cs typeface="BIZ UDP明朝 Medium"/>
            </a:endParaRPr>
          </a:p>
          <a:p>
            <a:pPr marL="12700">
              <a:lnSpc>
                <a:spcPct val="100000"/>
              </a:lnSpc>
            </a:pPr>
            <a:r>
              <a:rPr sz="1400" b="0" dirty="0">
                <a:solidFill>
                  <a:srgbClr val="1A1A1A"/>
                </a:solidFill>
                <a:latin typeface="BIZ UDP明朝 Medium"/>
                <a:cs typeface="BIZ UDP明朝 Medium"/>
              </a:rPr>
              <a:t>2</a:t>
            </a:r>
            <a:r>
              <a:rPr sz="1400" b="0" spc="-10" dirty="0">
                <a:solidFill>
                  <a:srgbClr val="1A1A1A"/>
                </a:solidFill>
                <a:latin typeface="BIZ UDP明朝 Medium"/>
                <a:cs typeface="BIZ UDP明朝 Medium"/>
              </a:rPr>
              <a:t>カ所発見され2018</a:t>
            </a:r>
            <a:r>
              <a:rPr sz="1400" b="0" spc="-15" dirty="0">
                <a:solidFill>
                  <a:srgbClr val="1A1A1A"/>
                </a:solidFill>
                <a:latin typeface="BIZ UDP明朝 Medium"/>
                <a:cs typeface="BIZ UDP明朝 Medium"/>
              </a:rPr>
              <a:t>年</a:t>
            </a:r>
            <a:r>
              <a:rPr sz="1400" b="0" dirty="0">
                <a:solidFill>
                  <a:srgbClr val="1A1A1A"/>
                </a:solidFill>
                <a:latin typeface="BIZ UDP明朝 Medium"/>
                <a:cs typeface="BIZ UDP明朝 Medium"/>
              </a:rPr>
              <a:t>4</a:t>
            </a:r>
            <a:r>
              <a:rPr sz="1400" b="0" spc="-15" dirty="0">
                <a:solidFill>
                  <a:srgbClr val="1A1A1A"/>
                </a:solidFill>
                <a:latin typeface="BIZ UDP明朝 Medium"/>
                <a:cs typeface="BIZ UDP明朝 Medium"/>
              </a:rPr>
              <a:t>月には</a:t>
            </a:r>
            <a:r>
              <a:rPr sz="1400" b="0" dirty="0">
                <a:solidFill>
                  <a:srgbClr val="1A1A1A"/>
                </a:solidFill>
                <a:latin typeface="BIZ UDP明朝 Medium"/>
                <a:cs typeface="BIZ UDP明朝 Medium"/>
              </a:rPr>
              <a:t>1</a:t>
            </a:r>
            <a:r>
              <a:rPr sz="1400" b="0" spc="-20" dirty="0">
                <a:solidFill>
                  <a:srgbClr val="1A1A1A"/>
                </a:solidFill>
                <a:latin typeface="BIZ UDP明朝 Medium"/>
                <a:cs typeface="BIZ UDP明朝 Medium"/>
              </a:rPr>
              <a:t>兆立方メートルを超えたと報道。</a:t>
            </a:r>
            <a:endParaRPr sz="1400">
              <a:latin typeface="BIZ UDP明朝 Medium"/>
              <a:cs typeface="BIZ UDP明朝 Medium"/>
            </a:endParaRPr>
          </a:p>
        </p:txBody>
      </p:sp>
      <p:pic>
        <p:nvPicPr>
          <p:cNvPr id="16" name="object 16"/>
          <p:cNvPicPr/>
          <p:nvPr/>
        </p:nvPicPr>
        <p:blipFill>
          <a:blip r:embed="rId7" cstate="print"/>
          <a:stretch>
            <a:fillRect/>
          </a:stretch>
        </p:blipFill>
        <p:spPr>
          <a:xfrm>
            <a:off x="6405372" y="3924300"/>
            <a:ext cx="1798319" cy="1996439"/>
          </a:xfrm>
          <a:prstGeom prst="rect">
            <a:avLst/>
          </a:prstGeom>
        </p:spPr>
      </p:pic>
      <p:pic>
        <p:nvPicPr>
          <p:cNvPr id="17" name="object 17"/>
          <p:cNvPicPr/>
          <p:nvPr/>
        </p:nvPicPr>
        <p:blipFill>
          <a:blip r:embed="rId8" cstate="print"/>
          <a:stretch>
            <a:fillRect/>
          </a:stretch>
        </p:blipFill>
        <p:spPr>
          <a:xfrm>
            <a:off x="73006" y="1290828"/>
            <a:ext cx="2589421" cy="2372867"/>
          </a:xfrm>
          <a:prstGeom prst="rect">
            <a:avLst/>
          </a:prstGeom>
        </p:spPr>
      </p:pic>
      <p:sp>
        <p:nvSpPr>
          <p:cNvPr id="18" name="object 18"/>
          <p:cNvSpPr txBox="1"/>
          <p:nvPr/>
        </p:nvSpPr>
        <p:spPr>
          <a:xfrm>
            <a:off x="559465" y="909874"/>
            <a:ext cx="1472565" cy="453390"/>
          </a:xfrm>
          <a:prstGeom prst="rect">
            <a:avLst/>
          </a:prstGeom>
        </p:spPr>
        <p:txBody>
          <a:bodyPr vert="horz" wrap="square" lIns="0" tIns="13335" rIns="0" bIns="0" rtlCol="0">
            <a:spAutoFit/>
          </a:bodyPr>
          <a:lstStyle/>
          <a:p>
            <a:pPr marL="12700" marR="5080" indent="43815">
              <a:lnSpc>
                <a:spcPct val="100000"/>
              </a:lnSpc>
              <a:spcBef>
                <a:spcPts val="105"/>
              </a:spcBef>
            </a:pPr>
            <a:r>
              <a:rPr sz="1400" b="0" spc="-15" dirty="0">
                <a:solidFill>
                  <a:srgbClr val="1A1A1A"/>
                </a:solidFill>
                <a:latin typeface="BIZ UDP明朝 Medium"/>
                <a:cs typeface="BIZ UDP明朝 Medium"/>
              </a:rPr>
              <a:t>大豆の用途は広く捨てるところがない</a:t>
            </a:r>
            <a:endParaRPr sz="1400">
              <a:latin typeface="BIZ UDP明朝 Medium"/>
              <a:cs typeface="BIZ UDP明朝 Medium"/>
            </a:endParaRPr>
          </a:p>
        </p:txBody>
      </p:sp>
      <p:sp>
        <p:nvSpPr>
          <p:cNvPr id="19" name="object 19"/>
          <p:cNvSpPr txBox="1"/>
          <p:nvPr/>
        </p:nvSpPr>
        <p:spPr>
          <a:xfrm>
            <a:off x="270249" y="3655640"/>
            <a:ext cx="2066289" cy="239395"/>
          </a:xfrm>
          <a:prstGeom prst="rect">
            <a:avLst/>
          </a:prstGeom>
        </p:spPr>
        <p:txBody>
          <a:bodyPr vert="horz" wrap="square" lIns="0" tIns="12700" rIns="0" bIns="0" rtlCol="0">
            <a:spAutoFit/>
          </a:bodyPr>
          <a:lstStyle/>
          <a:p>
            <a:pPr marL="12700">
              <a:lnSpc>
                <a:spcPct val="100000"/>
              </a:lnSpc>
              <a:spcBef>
                <a:spcPts val="100"/>
              </a:spcBef>
            </a:pPr>
            <a:r>
              <a:rPr sz="1400" b="0" spc="-15" dirty="0">
                <a:solidFill>
                  <a:srgbClr val="1A1A1A"/>
                </a:solidFill>
                <a:latin typeface="BIZ UDP明朝 Medium"/>
                <a:cs typeface="BIZ UDP明朝 Medium"/>
              </a:rPr>
              <a:t>三井物産は、大豆粕も輸出</a:t>
            </a:r>
            <a:endParaRPr sz="1400">
              <a:latin typeface="BIZ UDP明朝 Medium"/>
              <a:cs typeface="BIZ UDP明朝 Medium"/>
            </a:endParaRPr>
          </a:p>
        </p:txBody>
      </p:sp>
      <p:sp>
        <p:nvSpPr>
          <p:cNvPr id="20" name="object 20"/>
          <p:cNvSpPr txBox="1"/>
          <p:nvPr/>
        </p:nvSpPr>
        <p:spPr>
          <a:xfrm>
            <a:off x="7284173" y="1020069"/>
            <a:ext cx="2398395" cy="239395"/>
          </a:xfrm>
          <a:prstGeom prst="rect">
            <a:avLst/>
          </a:prstGeom>
        </p:spPr>
        <p:txBody>
          <a:bodyPr vert="horz" wrap="square" lIns="0" tIns="13335" rIns="0" bIns="0" rtlCol="0">
            <a:spAutoFit/>
          </a:bodyPr>
          <a:lstStyle/>
          <a:p>
            <a:pPr marL="12700">
              <a:lnSpc>
                <a:spcPct val="100000"/>
              </a:lnSpc>
              <a:spcBef>
                <a:spcPts val="105"/>
              </a:spcBef>
            </a:pPr>
            <a:r>
              <a:rPr sz="1400" b="0" spc="-15" dirty="0">
                <a:solidFill>
                  <a:srgbClr val="1A1A1A"/>
                </a:solidFill>
                <a:latin typeface="BIZ UDP明朝 Medium"/>
                <a:cs typeface="BIZ UDP明朝 Medium"/>
              </a:rPr>
              <a:t>石炭は遍満するユビキタス資源</a:t>
            </a:r>
            <a:endParaRPr sz="1400">
              <a:latin typeface="BIZ UDP明朝 Medium"/>
              <a:cs typeface="BIZ UDP明朝 Medium"/>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4F2E93-AC7B-4DA9-957C-0C26281EDD6F}"/>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テキスト ボックス 2">
            <a:extLst>
              <a:ext uri="{FF2B5EF4-FFF2-40B4-BE49-F238E27FC236}">
                <a16:creationId xmlns:a16="http://schemas.microsoft.com/office/drawing/2014/main" id="{63FA46BB-557C-4924-B02D-582E1A03F958}"/>
              </a:ext>
            </a:extLst>
          </p:cNvPr>
          <p:cNvSpPr txBox="1"/>
          <p:nvPr/>
        </p:nvSpPr>
        <p:spPr>
          <a:xfrm>
            <a:off x="5031679" y="124581"/>
            <a:ext cx="2128641" cy="523220"/>
          </a:xfrm>
          <a:prstGeom prst="rect">
            <a:avLst/>
          </a:prstGeom>
          <a:noFill/>
        </p:spPr>
        <p:txBody>
          <a:bodyPr wrap="square" rtlCol="0">
            <a:spAutoFit/>
          </a:bodyPr>
          <a:lstStyle/>
          <a:p>
            <a:pPr algn="ctr"/>
            <a:r>
              <a:rPr kumimoji="1" lang="ja-JP" altLang="en-US" sz="2800" dirty="0">
                <a:latin typeface="UD デジタル 教科書体 NK-R" panose="02020400000000000000" pitchFamily="18" charset="-128"/>
                <a:ea typeface="UD デジタル 教科書体 NK-R" panose="02020400000000000000" pitchFamily="18" charset="-128"/>
              </a:rPr>
              <a:t>清朝末期</a:t>
            </a:r>
          </a:p>
        </p:txBody>
      </p:sp>
      <p:pic>
        <p:nvPicPr>
          <p:cNvPr id="3074" name="Picture 2" descr="清朝末期 ─ 開国・近代化・腐敗・アヘン戦争・南京条約・アロー戦争・天津条約・太平天国の乱・洋務運動">
            <a:extLst>
              <a:ext uri="{FF2B5EF4-FFF2-40B4-BE49-F238E27FC236}">
                <a16:creationId xmlns:a16="http://schemas.microsoft.com/office/drawing/2014/main" id="{E7EE8699-2986-42F0-AC87-ECB7CED24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43" y="1623543"/>
            <a:ext cx="5792288" cy="32581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アロー戦争(アロー号事件)とは？原因や結果、条約内容などを簡単に解説 - レキシル[Rekisiru]">
            <a:extLst>
              <a:ext uri="{FF2B5EF4-FFF2-40B4-BE49-F238E27FC236}">
                <a16:creationId xmlns:a16="http://schemas.microsoft.com/office/drawing/2014/main" id="{6A6C919B-10FA-4A04-8578-B28AF103D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586" y="853806"/>
            <a:ext cx="4797637" cy="47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83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250550"/>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三井物産と辛亥革命</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41B16B7-29FB-20E6-4183-B114C23E2B99}"/>
              </a:ext>
            </a:extLst>
          </p:cNvPr>
          <p:cNvSpPr txBox="1"/>
          <p:nvPr/>
        </p:nvSpPr>
        <p:spPr>
          <a:xfrm>
            <a:off x="1670537" y="3205574"/>
            <a:ext cx="3212123" cy="830997"/>
          </a:xfrm>
          <a:prstGeom prst="rect">
            <a:avLst/>
          </a:prstGeom>
          <a:noFill/>
        </p:spPr>
        <p:txBody>
          <a:bodyPr wrap="square" rtlCol="0">
            <a:spAutoFit/>
          </a:bodyPr>
          <a:lstStyle/>
          <a:p>
            <a:pPr algn="ctr"/>
            <a:r>
              <a:rPr lang="ja-JP" altLang="en-US" sz="4800" dirty="0">
                <a:latin typeface="BIZ UDPゴシック" panose="020B0400000000000000" pitchFamily="50" charset="-128"/>
                <a:ea typeface="BIZ UDPゴシック" panose="020B0400000000000000" pitchFamily="50" charset="-128"/>
              </a:rPr>
              <a:t>清朝政府</a:t>
            </a:r>
            <a:endParaRPr kumimoji="1" lang="ja-JP" altLang="en-US" sz="48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461AF637-7150-1AAA-AFF5-AEC70E1FAE42}"/>
              </a:ext>
            </a:extLst>
          </p:cNvPr>
          <p:cNvSpPr txBox="1"/>
          <p:nvPr/>
        </p:nvSpPr>
        <p:spPr>
          <a:xfrm>
            <a:off x="7370883" y="3135594"/>
            <a:ext cx="2209801" cy="830997"/>
          </a:xfrm>
          <a:prstGeom prst="rect">
            <a:avLst/>
          </a:prstGeom>
          <a:noFill/>
        </p:spPr>
        <p:txBody>
          <a:bodyPr wrap="square" rtlCol="0">
            <a:spAutoFit/>
          </a:bodyPr>
          <a:lstStyle/>
          <a:p>
            <a:pPr algn="ctr"/>
            <a:r>
              <a:rPr kumimoji="1" lang="ja-JP" altLang="en-US" sz="4800" dirty="0">
                <a:latin typeface="BIZ UDPゴシック" panose="020B0400000000000000" pitchFamily="50" charset="-128"/>
                <a:ea typeface="BIZ UDPゴシック" panose="020B0400000000000000" pitchFamily="50" charset="-128"/>
              </a:rPr>
              <a:t>革命党</a:t>
            </a:r>
          </a:p>
        </p:txBody>
      </p:sp>
      <p:sp>
        <p:nvSpPr>
          <p:cNvPr id="8" name="テキスト ボックス 7">
            <a:extLst>
              <a:ext uri="{FF2B5EF4-FFF2-40B4-BE49-F238E27FC236}">
                <a16:creationId xmlns:a16="http://schemas.microsoft.com/office/drawing/2014/main" id="{E5731C56-405D-24F7-33E2-3DF5402CD0D4}"/>
              </a:ext>
            </a:extLst>
          </p:cNvPr>
          <p:cNvSpPr txBox="1"/>
          <p:nvPr/>
        </p:nvSpPr>
        <p:spPr>
          <a:xfrm>
            <a:off x="7297615" y="2479477"/>
            <a:ext cx="2356338" cy="707886"/>
          </a:xfrm>
          <a:prstGeom prst="rect">
            <a:avLst/>
          </a:prstGeom>
          <a:noFill/>
        </p:spPr>
        <p:txBody>
          <a:bodyPr wrap="square">
            <a:spAutoFit/>
          </a:bodyPr>
          <a:lstStyle/>
          <a:p>
            <a:pPr algn="ctr"/>
            <a:r>
              <a:rPr lang="ja-JP" altLang="en-US" sz="2000" b="0" i="0" dirty="0">
                <a:solidFill>
                  <a:srgbClr val="222222"/>
                </a:solidFill>
                <a:effectLst/>
                <a:latin typeface="Helvetica" panose="020B0604020202020204" pitchFamily="34" charset="0"/>
              </a:rPr>
              <a:t>漢冶萍公司借款</a:t>
            </a:r>
            <a:endParaRPr lang="en-US" altLang="ja-JP" sz="2000" b="0" i="0" dirty="0">
              <a:solidFill>
                <a:srgbClr val="222222"/>
              </a:solidFill>
              <a:effectLst/>
              <a:latin typeface="Helvetica" panose="020B0604020202020204" pitchFamily="34" charset="0"/>
            </a:endParaRPr>
          </a:p>
          <a:p>
            <a:pPr algn="ctr"/>
            <a:r>
              <a:rPr lang="ja-JP" altLang="en-US" sz="2000" b="0" i="0" dirty="0">
                <a:solidFill>
                  <a:srgbClr val="222222"/>
                </a:solidFill>
                <a:effectLst/>
                <a:latin typeface="Helvetica" panose="020B0604020202020204" pitchFamily="34" charset="0"/>
              </a:rPr>
              <a:t>満州租借計画借款</a:t>
            </a:r>
            <a:endParaRPr lang="ja-JP" altLang="en-US" sz="2000" dirty="0"/>
          </a:p>
        </p:txBody>
      </p:sp>
      <p:pic>
        <p:nvPicPr>
          <p:cNvPr id="3074" name="Picture 2" descr="郵便学者・内藤陽介のブログ 英雄／テロリスト図鑑：孫文">
            <a:extLst>
              <a:ext uri="{FF2B5EF4-FFF2-40B4-BE49-F238E27FC236}">
                <a16:creationId xmlns:a16="http://schemas.microsoft.com/office/drawing/2014/main" id="{787C9250-7BA0-96F4-0D0B-5AE51F0C2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925" y="3966591"/>
            <a:ext cx="1707176" cy="226705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8B09FE5-2E6B-42A3-8AFC-C9A505B993ED}"/>
              </a:ext>
            </a:extLst>
          </p:cNvPr>
          <p:cNvSpPr txBox="1"/>
          <p:nvPr/>
        </p:nvSpPr>
        <p:spPr>
          <a:xfrm>
            <a:off x="4982547" y="1189172"/>
            <a:ext cx="2432298" cy="646331"/>
          </a:xfrm>
          <a:prstGeom prst="rect">
            <a:avLst/>
          </a:prstGeom>
          <a:noFill/>
        </p:spPr>
        <p:txBody>
          <a:bodyPr wrap="square" rtlCol="0">
            <a:spAutoFit/>
          </a:bodyPr>
          <a:lstStyle/>
          <a:p>
            <a:pPr algn="ctr"/>
            <a:r>
              <a:rPr kumimoji="1" lang="ja-JP" altLang="en-US" sz="3600" dirty="0">
                <a:latin typeface="BIZ UDPゴシック" panose="020B0400000000000000" pitchFamily="50" charset="-128"/>
                <a:ea typeface="BIZ UDPゴシック" panose="020B0400000000000000" pitchFamily="50" charset="-128"/>
              </a:rPr>
              <a:t>三井物産</a:t>
            </a:r>
          </a:p>
        </p:txBody>
      </p:sp>
      <p:pic>
        <p:nvPicPr>
          <p:cNvPr id="3076" name="Picture 4" descr="光緒帝：4歲即位38歲暴斃，結果專家用其一根頭髮確定暴斃真相 - 每日頭條">
            <a:extLst>
              <a:ext uri="{FF2B5EF4-FFF2-40B4-BE49-F238E27FC236}">
                <a16:creationId xmlns:a16="http://schemas.microsoft.com/office/drawing/2014/main" id="{A58E3388-8AA8-454E-052E-FD177FA54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537" y="4048592"/>
            <a:ext cx="2432540" cy="193987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コネクタ: カギ線 10">
            <a:extLst>
              <a:ext uri="{FF2B5EF4-FFF2-40B4-BE49-F238E27FC236}">
                <a16:creationId xmlns:a16="http://schemas.microsoft.com/office/drawing/2014/main" id="{DDF81479-B9ED-21AB-8882-A52EA224C9BC}"/>
              </a:ext>
            </a:extLst>
          </p:cNvPr>
          <p:cNvCxnSpPr>
            <a:cxnSpLocks/>
            <a:stCxn id="9" idx="1"/>
            <a:endCxn id="5" idx="0"/>
          </p:cNvCxnSpPr>
          <p:nvPr/>
        </p:nvCxnSpPr>
        <p:spPr>
          <a:xfrm rot="10800000" flipV="1">
            <a:off x="3276599" y="1512338"/>
            <a:ext cx="1705948" cy="16932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78857CAA-AC92-E156-9DC0-012C07B45890}"/>
              </a:ext>
            </a:extLst>
          </p:cNvPr>
          <p:cNvCxnSpPr>
            <a:cxnSpLocks/>
            <a:stCxn id="9" idx="3"/>
            <a:endCxn id="8" idx="0"/>
          </p:cNvCxnSpPr>
          <p:nvPr/>
        </p:nvCxnSpPr>
        <p:spPr>
          <a:xfrm>
            <a:off x="7414845" y="1512338"/>
            <a:ext cx="1060939" cy="9671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2B857A0-2E96-4EB4-DD12-AC2188A7FF3C}"/>
              </a:ext>
            </a:extLst>
          </p:cNvPr>
          <p:cNvSpPr txBox="1"/>
          <p:nvPr/>
        </p:nvSpPr>
        <p:spPr>
          <a:xfrm>
            <a:off x="2863361" y="5960769"/>
            <a:ext cx="923192" cy="369332"/>
          </a:xfrm>
          <a:prstGeom prst="rect">
            <a:avLst/>
          </a:prstGeom>
          <a:noFill/>
        </p:spPr>
        <p:txBody>
          <a:bodyPr wrap="square" rtlCol="0">
            <a:spAutoFit/>
          </a:bodyPr>
          <a:lstStyle/>
          <a:p>
            <a:r>
              <a:rPr kumimoji="1" lang="ja-JP" altLang="en-US" dirty="0"/>
              <a:t>光緒帝</a:t>
            </a:r>
          </a:p>
        </p:txBody>
      </p:sp>
      <p:sp>
        <p:nvSpPr>
          <p:cNvPr id="16" name="テキスト ボックス 15">
            <a:extLst>
              <a:ext uri="{FF2B5EF4-FFF2-40B4-BE49-F238E27FC236}">
                <a16:creationId xmlns:a16="http://schemas.microsoft.com/office/drawing/2014/main" id="{7D713254-EB8D-47B6-8471-BC207F8B4C71}"/>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Tree>
    <p:extLst>
      <p:ext uri="{BB962C8B-B14F-4D97-AF65-F5344CB8AC3E}">
        <p14:creationId xmlns:p14="http://schemas.microsoft.com/office/powerpoint/2010/main" val="1369116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4F2E93-AC7B-4DA9-957C-0C26281EDD6F}"/>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5" name="テキスト ボックス 4">
            <a:extLst>
              <a:ext uri="{FF2B5EF4-FFF2-40B4-BE49-F238E27FC236}">
                <a16:creationId xmlns:a16="http://schemas.microsoft.com/office/drawing/2014/main" id="{F1D9F03A-944A-45B7-BBB4-F2CDD9CB05E4}"/>
              </a:ext>
            </a:extLst>
          </p:cNvPr>
          <p:cNvSpPr txBox="1"/>
          <p:nvPr/>
        </p:nvSpPr>
        <p:spPr>
          <a:xfrm>
            <a:off x="0" y="124581"/>
            <a:ext cx="12191999" cy="523220"/>
          </a:xfrm>
          <a:prstGeom prst="rect">
            <a:avLst/>
          </a:prstGeom>
          <a:noFill/>
        </p:spPr>
        <p:txBody>
          <a:bodyPr wrap="square" rtlCol="0">
            <a:spAutoFit/>
          </a:bodyPr>
          <a:lstStyle/>
          <a:p>
            <a:pPr algn="ctr"/>
            <a:r>
              <a:rPr kumimoji="1" lang="ja-JP" altLang="en-US" sz="2800" dirty="0">
                <a:latin typeface="UD デジタル 教科書体 NK-R" panose="02020400000000000000" pitchFamily="18" charset="-128"/>
                <a:ea typeface="UD デジタル 教科書体 NK-R" panose="02020400000000000000" pitchFamily="18" charset="-128"/>
              </a:rPr>
              <a:t>日清戦争・・・朝鮮半島の支配を巡る戦い（１）</a:t>
            </a:r>
          </a:p>
        </p:txBody>
      </p:sp>
      <p:pic>
        <p:nvPicPr>
          <p:cNvPr id="4098" name="Picture 2">
            <a:extLst>
              <a:ext uri="{FF2B5EF4-FFF2-40B4-BE49-F238E27FC236}">
                <a16:creationId xmlns:a16="http://schemas.microsoft.com/office/drawing/2014/main" id="{0DEBDD90-5A03-42C5-BD0E-369F8C020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29" y="1168059"/>
            <a:ext cx="5522536" cy="4802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黄海海戦 - Battle of the Yalu River - JapaneseClass.jp">
            <a:extLst>
              <a:ext uri="{FF2B5EF4-FFF2-40B4-BE49-F238E27FC236}">
                <a16:creationId xmlns:a16="http://schemas.microsoft.com/office/drawing/2014/main" id="{49F16DD6-BACB-4982-A344-A9751D6AE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089" y="1168059"/>
            <a:ext cx="6403910" cy="4802933"/>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247E0C8-675E-46F5-A20F-22A5760B2C8E}"/>
              </a:ext>
            </a:extLst>
          </p:cNvPr>
          <p:cNvSpPr txBox="1"/>
          <p:nvPr/>
        </p:nvSpPr>
        <p:spPr>
          <a:xfrm>
            <a:off x="3041779" y="6025093"/>
            <a:ext cx="7056275"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https://japaneseclass.jp/trends/about/%E9%BB%84%E6%B5%B7%E6%B5%B7%E6%88%A6</a:t>
            </a:r>
            <a:endParaRPr lang="ja-JP" altLang="en-US" sz="9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6852098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35160</TotalTime>
  <Words>3763</Words>
  <Application>Microsoft Office PowerPoint</Application>
  <PresentationFormat>ワイド画面</PresentationFormat>
  <Paragraphs>300</Paragraphs>
  <Slides>39</Slides>
  <Notes>6</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39</vt:i4>
      </vt:variant>
    </vt:vector>
  </HeadingPairs>
  <TitlesOfParts>
    <vt:vector size="64" baseType="lpstr">
      <vt:lpstr>BIZ UDPゴシック</vt:lpstr>
      <vt:lpstr>BIZ UDP明朝 Medium</vt:lpstr>
      <vt:lpstr>BIZ UDゴシック</vt:lpstr>
      <vt:lpstr>BIZ UD明朝 Medium</vt:lpstr>
      <vt:lpstr>DDG_ProximaNova</vt:lpstr>
      <vt:lpstr>HG丸ｺﾞｼｯｸM-PRO</vt:lpstr>
      <vt:lpstr>HG創英角ﾎﾟｯﾌﾟ体</vt:lpstr>
      <vt:lpstr>HYHeadLine-Medium</vt:lpstr>
      <vt:lpstr>Malgun Gothic</vt:lpstr>
      <vt:lpstr>Meiryo UI</vt:lpstr>
      <vt:lpstr>UD Digi Kyokasho NK-B</vt:lpstr>
      <vt:lpstr>UD Digi Kyokasho NK-B</vt:lpstr>
      <vt:lpstr>UD デジタル 教科書体 NK-R</vt:lpstr>
      <vt:lpstr>UD デジタル 教科書体 N-R</vt:lpstr>
      <vt:lpstr>游ゴシック</vt:lpstr>
      <vt:lpstr>游ゴシック Light</vt:lpstr>
      <vt:lpstr>游ゴシック体</vt:lpstr>
      <vt:lpstr>72 Black</vt:lpstr>
      <vt:lpstr>Amasis MT Pro Black</vt:lpstr>
      <vt:lpstr>Arial</vt:lpstr>
      <vt:lpstr>Arial Rounded MT Bold</vt:lpstr>
      <vt:lpstr>Berlin Sans FB Demi</vt:lpstr>
      <vt:lpstr>Helvetica</vt:lpstr>
      <vt:lpstr>Open Sans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未来を予測するには現在を知ること、現在を知るには過去を知らねばならぬ</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103</cp:revision>
  <dcterms:created xsi:type="dcterms:W3CDTF">2023-03-29T00:02:56Z</dcterms:created>
  <dcterms:modified xsi:type="dcterms:W3CDTF">2023-07-18T01:40:36Z</dcterms:modified>
</cp:coreProperties>
</file>